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Lst>
  <p:sldSz cx="9144000" cy="5143500" type="screen16x9"/>
  <p:notesSz cx="6858000" cy="9144000"/>
  <p:embeddedFontLst>
    <p:embeddedFont>
      <p:font typeface="Advent Pro Medium" panose="020B0604020202020204" charset="0"/>
      <p:regular r:id="rId24"/>
      <p:bold r:id="rId25"/>
      <p:italic r:id="rId26"/>
      <p:boldItalic r:id="rId27"/>
    </p:embeddedFont>
    <p:embeddedFont>
      <p:font typeface="Advent Pro SemiBold" panose="020B0604020202020204" charset="0"/>
      <p:regular r:id="rId28"/>
      <p:bold r:id="rId29"/>
      <p:italic r:id="rId30"/>
      <p:boldItalic r:id="rId31"/>
    </p:embeddedFont>
    <p:embeddedFont>
      <p:font typeface="Fira Sans Condensed Medium" panose="020B0603050000020004" pitchFamily="34" charset="0"/>
      <p:regular r:id="rId32"/>
      <p:bold r:id="rId33"/>
      <p:italic r:id="rId34"/>
      <p:boldItalic r:id="rId35"/>
    </p:embeddedFont>
    <p:embeddedFont>
      <p:font typeface="Fira Sans Extra Condensed Medium" panose="020B0604020202020204" charset="0"/>
      <p:regular r:id="rId36"/>
      <p:bold r:id="rId37"/>
      <p:italic r:id="rId38"/>
      <p:boldItalic r:id="rId39"/>
    </p:embeddedFont>
    <p:embeddedFont>
      <p:font typeface="Maven Pro" panose="020B0604020202020204" charset="0"/>
      <p:regular r:id="rId40"/>
      <p:bold r:id="rId41"/>
    </p:embeddedFont>
    <p:embeddedFont>
      <p:font typeface="Nunito Light" pitchFamily="2" charset="0"/>
      <p:regular r:id="rId42"/>
      <p:italic r:id="rId43"/>
    </p:embeddedFont>
    <p:embeddedFont>
      <p:font typeface="Roboto" panose="02000000000000000000" pitchFamily="2" charset="0"/>
      <p:regular r:id="rId44"/>
      <p:bold r:id="rId45"/>
      <p:italic r:id="rId46"/>
      <p:boldItalic r:id="rId47"/>
    </p:embeddedFont>
    <p:embeddedFont>
      <p:font typeface="Share Tech"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2FDE92-4C9B-4F10-8371-2BDA8E4963D2}">
  <a:tblStyle styleId="{FF2FDE92-4C9B-4F10-8371-2BDA8E4963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everyone, I am Carson Chan, xxxx.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There are four steps in total of our data pre-processing part. The first method we adapted is that we decided to only focus on the static sensor. Our choice are made based on the two reasons. First, the mobile data is really messy, though we can clean the data and make it our input for the model, the output will not be that good, just like the professor Noh said in the class, “garbage in, garbage out” . then since there are different static sensor collecting the pm2.5 information, we can still get the information for the relationship between location and the pm2.5 value. therefore, we decided to discard the mobile sensor data. As a result, we write the function to split the data from different static sensors, and try to clean them separately. The reason why we try to split the data from different sensor is that since it is a time-series based prediction, if there is multiple values of pm2.5 at the same time, our data pre-processing part will make no sense.  after that, our routine of cleaning the data is shown, remove outliers for the extreme value, then we take different time interval averages according to the performance of each prediction model.Then we applied fill-missing function to fill some missing data. at the last step, we applied moving-average method, the time window for the random forest model is 30 minutes and for GRP model, it’s 50 minutes . After these pre-processing methods, we combined the processed data for the input of our prediction model.</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5fbd1fd15f4e88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5fbd1fd15f4e88d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fbd1fd15f4e88d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5fbd1fd15f4e88d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fbd1fd15f4e88d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5fbd1fd15f4e88d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fbd1fd15f4e88d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g5fbd1fd15f4e88d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5fbd1fd15f4e88d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5fbd1fd15f4e88d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a24574b9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a24574b9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374151"/>
              </a:buClr>
              <a:buSzPts val="1200"/>
              <a:buFont typeface="Roboto"/>
              <a:buNone/>
            </a:pPr>
            <a:r>
              <a:rPr lang="en" sz="1200">
                <a:solidFill>
                  <a:srgbClr val="374151"/>
                </a:solidFill>
                <a:latin typeface="Roboto"/>
                <a:ea typeface="Roboto"/>
                <a:cs typeface="Roboto"/>
                <a:sym typeface="Roboto"/>
              </a:rPr>
              <a:t>Setting: A small village needs to decide where to build a new community center. The villagers decide to use a 'Random Forest' approach for this decision.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a:solidFill>
                  <a:srgbClr val="374151"/>
                </a:solidFill>
                <a:latin typeface="Roboto"/>
                <a:ea typeface="Roboto"/>
                <a:cs typeface="Roboto"/>
                <a:sym typeface="Roboto"/>
              </a:rPr>
              <a:t>Characters: Instead of one person, a group of villagers (each representing a decision tree) is consulted. Each villager has expertise in different areas like geography, local history, community needs, etc.</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a:solidFill>
                  <a:srgbClr val="374151"/>
                </a:solidFill>
                <a:latin typeface="Roboto"/>
                <a:ea typeface="Roboto"/>
                <a:cs typeface="Roboto"/>
                <a:sym typeface="Roboto"/>
              </a:rPr>
              <a:t>Process:</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Step 1 (Random Sampling): Each villager (decision tree) is given a different set of information (a random sample of the overall data) about the village. For example, one might get data about the population distribution, another about historical sites, another about the land quality, etc.</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Step 2 (Individual Decisions): Based on their unique set of information, each villager proposes a location for the community center. Their individual decisions are based on their expertise and the data they have.</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Step 3 (Creating a ‘Forest’): All these individual proposals are collected. Each proposal is like a tree, and together, they form a 'forest' of decisions.</a:t>
            </a: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a1f28c102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a1f28c102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a1f28c1029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a1f28c1029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62d814f4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62d814f4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62d814f40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62d814f40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conclusion of today’s presentation. We predicted the PM2.5 concentration using two machine learning methods, namely the Gaussian Process Regression and Random Forest. In the future, it could be interesting to use other more computer model to do the prediction.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62d814f4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62d814f4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81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Air quality is a critical factor influencing the health and well-being of urban populations. Accurate prediction helps in assessing potential health risks associated with air pollution, allowing authorities to implement timely measures to protect public health.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a1f28c102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a1f28c102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better confine our scope of work, we are predicting PM 2.5 concentrations in short-term, long-term, and interpolation scenarios.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a1f28c102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a1f28c102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talk about the challenges we've encountered. The first one is handling missing and noisy data. Imagine having a puzzle where some pieces are missing, and some are simply wrong. This poses a significant challenge in capturing the complete picture of urban air quality. A lot of data pre-processing are required.</a:t>
            </a:r>
            <a:br>
              <a:rPr lang="en"/>
            </a:br>
            <a:br>
              <a:rPr lang="en"/>
            </a:br>
            <a:r>
              <a:rPr lang="en"/>
              <a:t>Second, we need to deal with a lot of predictor variables in the model. The relationship between each independent variable is unknown and may be hard to observe.</a:t>
            </a:r>
            <a:endParaRPr/>
          </a:p>
          <a:p>
            <a:pPr marL="0" lvl="0" indent="0" algn="l" rtl="0">
              <a:spcBef>
                <a:spcPts val="0"/>
              </a:spcBef>
              <a:spcAft>
                <a:spcPts val="0"/>
              </a:spcAft>
              <a:buNone/>
            </a:pPr>
            <a:endParaRPr/>
          </a:p>
          <a:p>
            <a:pPr marL="0" lvl="0" indent="0" algn="l" rtl="0">
              <a:spcBef>
                <a:spcPts val="0"/>
              </a:spcBef>
              <a:spcAft>
                <a:spcPts val="0"/>
              </a:spcAft>
              <a:buNone/>
            </a:pPr>
            <a:r>
              <a:rPr lang="en"/>
              <a:t>Lastly, we did spend quite a lot of time on fine tuning the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28c1029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28c1029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a236d2f16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a236d2f16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62d814f40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62d814f40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62d814f40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62d814f4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We are given the time, </a:t>
            </a:r>
            <a:r>
              <a:rPr lang="en">
                <a:solidFill>
                  <a:schemeClr val="dk1"/>
                </a:solidFill>
              </a:rPr>
              <a:t>temperature,</a:t>
            </a:r>
            <a:r>
              <a:rPr lang="en"/>
              <a:t> humidity, speed of sensor, and location of sensor. we are to predict the PM2.5 value from these variables.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263682" y="-434366"/>
            <a:ext cx="188886" cy="1181531"/>
            <a:chOff x="2877432" y="975334"/>
            <a:chExt cx="188886" cy="1181531"/>
          </a:xfrm>
        </p:grpSpPr>
        <p:sp>
          <p:nvSpPr>
            <p:cNvPr id="19" name="Google Shape;19;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3090746" y="-533657"/>
            <a:ext cx="98059" cy="1147596"/>
            <a:chOff x="3347921" y="16006"/>
            <a:chExt cx="98059" cy="1147596"/>
          </a:xfrm>
        </p:grpSpPr>
        <p:sp>
          <p:nvSpPr>
            <p:cNvPr id="24" name="Google Shape;24;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4892771" y="-340112"/>
            <a:ext cx="121172" cy="760495"/>
            <a:chOff x="5245196" y="3136513"/>
            <a:chExt cx="121172" cy="760495"/>
          </a:xfrm>
        </p:grpSpPr>
        <p:sp>
          <p:nvSpPr>
            <p:cNvPr id="27" name="Google Shape;27;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50617" y="2402301"/>
            <a:ext cx="188650" cy="2468354"/>
            <a:chOff x="250617" y="2402301"/>
            <a:chExt cx="188650" cy="2468354"/>
          </a:xfrm>
        </p:grpSpPr>
        <p:sp>
          <p:nvSpPr>
            <p:cNvPr id="30" name="Google Shape;30;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2038689" y="173907"/>
            <a:ext cx="57599" cy="831799"/>
            <a:chOff x="2038689" y="173907"/>
            <a:chExt cx="57599" cy="831799"/>
          </a:xfrm>
        </p:grpSpPr>
        <p:sp>
          <p:nvSpPr>
            <p:cNvPr id="37" name="Google Shape;37;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29"/>
        <p:cNvGrpSpPr/>
        <p:nvPr/>
      </p:nvGrpSpPr>
      <p:grpSpPr>
        <a:xfrm>
          <a:off x="0" y="0"/>
          <a:ext cx="0" cy="0"/>
          <a:chOff x="0" y="0"/>
          <a:chExt cx="0" cy="0"/>
        </a:xfrm>
      </p:grpSpPr>
      <p:sp>
        <p:nvSpPr>
          <p:cNvPr id="430" name="Google Shape;430;p20"/>
          <p:cNvSpPr txBox="1">
            <a:spLocks noGrp="1"/>
          </p:cNvSpPr>
          <p:nvPr>
            <p:ph type="body" idx="1"/>
          </p:nvPr>
        </p:nvSpPr>
        <p:spPr>
          <a:xfrm>
            <a:off x="597375" y="1438003"/>
            <a:ext cx="3908700" cy="2547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31" name="Google Shape;43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32" name="Google Shape;432;p20"/>
          <p:cNvSpPr txBox="1">
            <a:spLocks noGrp="1"/>
          </p:cNvSpPr>
          <p:nvPr>
            <p:ph type="body" idx="2"/>
          </p:nvPr>
        </p:nvSpPr>
        <p:spPr>
          <a:xfrm>
            <a:off x="4690125" y="2069712"/>
            <a:ext cx="3908700" cy="1915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Char char="●"/>
              <a:defRPr sz="1200"/>
            </a:lvl1pPr>
            <a:lvl2pPr marL="914400" lvl="1" indent="-292100" rtl="0">
              <a:spcBef>
                <a:spcPts val="0"/>
              </a:spcBef>
              <a:spcAft>
                <a:spcPts val="0"/>
              </a:spcAft>
              <a:buClr>
                <a:schemeClr val="dk1"/>
              </a:buClr>
              <a:buSzPts val="1000"/>
              <a:buFont typeface="Nunito Light"/>
              <a:buChar char="○"/>
              <a:defRPr/>
            </a:lvl2pPr>
            <a:lvl3pPr marL="1371600" lvl="2" indent="-292100" rtl="0">
              <a:spcBef>
                <a:spcPts val="1600"/>
              </a:spcBef>
              <a:spcAft>
                <a:spcPts val="0"/>
              </a:spcAft>
              <a:buClr>
                <a:schemeClr val="dk1"/>
              </a:buClr>
              <a:buSzPts val="1000"/>
              <a:buFont typeface="Nunito Light"/>
              <a:buChar char="■"/>
              <a:defRPr/>
            </a:lvl3pPr>
            <a:lvl4pPr marL="1828800" lvl="3" indent="-292100" rtl="0">
              <a:spcBef>
                <a:spcPts val="1600"/>
              </a:spcBef>
              <a:spcAft>
                <a:spcPts val="0"/>
              </a:spcAft>
              <a:buClr>
                <a:schemeClr val="dk1"/>
              </a:buClr>
              <a:buSzPts val="1000"/>
              <a:buFont typeface="Nunito Light"/>
              <a:buChar char="●"/>
              <a:defRPr/>
            </a:lvl4pPr>
            <a:lvl5pPr marL="2286000" lvl="4" indent="-292100" rtl="0">
              <a:spcBef>
                <a:spcPts val="1600"/>
              </a:spcBef>
              <a:spcAft>
                <a:spcPts val="0"/>
              </a:spcAft>
              <a:buClr>
                <a:schemeClr val="dk1"/>
              </a:buClr>
              <a:buSzPts val="1000"/>
              <a:buFont typeface="Nunito Light"/>
              <a:buChar char="○"/>
              <a:defRPr/>
            </a:lvl5pPr>
            <a:lvl6pPr marL="2743200" lvl="5" indent="-292100" rtl="0">
              <a:spcBef>
                <a:spcPts val="1600"/>
              </a:spcBef>
              <a:spcAft>
                <a:spcPts val="0"/>
              </a:spcAft>
              <a:buClr>
                <a:schemeClr val="dk1"/>
              </a:buClr>
              <a:buSzPts val="1000"/>
              <a:buFont typeface="Nunito Light"/>
              <a:buChar char="■"/>
              <a:defRPr/>
            </a:lvl6pPr>
            <a:lvl7pPr marL="3200400" lvl="6" indent="-292100" rtl="0">
              <a:spcBef>
                <a:spcPts val="1600"/>
              </a:spcBef>
              <a:spcAft>
                <a:spcPts val="0"/>
              </a:spcAft>
              <a:buClr>
                <a:schemeClr val="dk1"/>
              </a:buClr>
              <a:buSzPts val="1000"/>
              <a:buFont typeface="Nunito Light"/>
              <a:buChar char="●"/>
              <a:defRPr/>
            </a:lvl7pPr>
            <a:lvl8pPr marL="3657600" lvl="7" indent="-292100" rtl="0">
              <a:spcBef>
                <a:spcPts val="1600"/>
              </a:spcBef>
              <a:spcAft>
                <a:spcPts val="0"/>
              </a:spcAft>
              <a:buClr>
                <a:schemeClr val="dk1"/>
              </a:buClr>
              <a:buSzPts val="1000"/>
              <a:buFont typeface="Nunito Light"/>
              <a:buChar char="○"/>
              <a:defRPr/>
            </a:lvl8pPr>
            <a:lvl9pPr marL="4114800" lvl="8" indent="-292100" rtl="0">
              <a:spcBef>
                <a:spcPts val="1600"/>
              </a:spcBef>
              <a:spcAft>
                <a:spcPts val="1600"/>
              </a:spcAft>
              <a:buClr>
                <a:schemeClr val="dk1"/>
              </a:buClr>
              <a:buSzPts val="1000"/>
              <a:buFont typeface="Nunito Light"/>
              <a:buChar char="■"/>
              <a:defRPr/>
            </a:lvl9pPr>
          </a:lstStyle>
          <a:p>
            <a:endParaRPr/>
          </a:p>
        </p:txBody>
      </p:sp>
      <p:sp>
        <p:nvSpPr>
          <p:cNvPr id="433" name="Google Shape;43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45"/>
        <p:cNvGrpSpPr/>
        <p:nvPr/>
      </p:nvGrpSpPr>
      <p:grpSpPr>
        <a:xfrm>
          <a:off x="0" y="0"/>
          <a:ext cx="0" cy="0"/>
          <a:chOff x="0" y="0"/>
          <a:chExt cx="0" cy="0"/>
        </a:xfrm>
      </p:grpSpPr>
      <p:sp>
        <p:nvSpPr>
          <p:cNvPr id="446" name="Google Shape;446;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7"/>
        <p:cNvGrpSpPr/>
        <p:nvPr/>
      </p:nvGrpSpPr>
      <p:grpSpPr>
        <a:xfrm>
          <a:off x="0" y="0"/>
          <a:ext cx="0" cy="0"/>
          <a:chOff x="0" y="0"/>
          <a:chExt cx="0" cy="0"/>
        </a:xfrm>
      </p:grpSpPr>
      <p:sp>
        <p:nvSpPr>
          <p:cNvPr id="448" name="Google Shape;44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1">
  <p:cSld name="TITLE_AND_TWO_COLUMNS_1_1">
    <p:spTree>
      <p:nvGrpSpPr>
        <p:cNvPr id="1" name="Shape 449"/>
        <p:cNvGrpSpPr/>
        <p:nvPr/>
      </p:nvGrpSpPr>
      <p:grpSpPr>
        <a:xfrm>
          <a:off x="0" y="0"/>
          <a:ext cx="0" cy="0"/>
          <a:chOff x="0" y="0"/>
          <a:chExt cx="0" cy="0"/>
        </a:xfrm>
      </p:grpSpPr>
      <p:sp>
        <p:nvSpPr>
          <p:cNvPr id="450" name="Google Shape;450;p23"/>
          <p:cNvSpPr txBox="1">
            <a:spLocks noGrp="1"/>
          </p:cNvSpPr>
          <p:nvPr>
            <p:ph type="ctrTitle"/>
          </p:nvPr>
        </p:nvSpPr>
        <p:spPr>
          <a:xfrm>
            <a:off x="4696481" y="1365079"/>
            <a:ext cx="2655600" cy="644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51" name="Google Shape;451;p23"/>
          <p:cNvSpPr txBox="1">
            <a:spLocks noGrp="1"/>
          </p:cNvSpPr>
          <p:nvPr>
            <p:ph type="subTitle" idx="1"/>
          </p:nvPr>
        </p:nvSpPr>
        <p:spPr>
          <a:xfrm>
            <a:off x="4696481" y="1835141"/>
            <a:ext cx="3039300" cy="938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52" name="Google Shape;452;p23"/>
          <p:cNvSpPr txBox="1">
            <a:spLocks noGrp="1"/>
          </p:cNvSpPr>
          <p:nvPr>
            <p:ph type="ctrTitle" idx="2"/>
          </p:nvPr>
        </p:nvSpPr>
        <p:spPr>
          <a:xfrm>
            <a:off x="1900150" y="3127942"/>
            <a:ext cx="2472900" cy="644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53" name="Google Shape;453;p23"/>
          <p:cNvSpPr txBox="1">
            <a:spLocks noGrp="1"/>
          </p:cNvSpPr>
          <p:nvPr>
            <p:ph type="subTitle" idx="3"/>
          </p:nvPr>
        </p:nvSpPr>
        <p:spPr>
          <a:xfrm>
            <a:off x="1333875" y="3598390"/>
            <a:ext cx="3039300" cy="11793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54" name="Google Shape;454;p2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8" name="Google Shape;458;p23"/>
          <p:cNvGrpSpPr/>
          <p:nvPr/>
        </p:nvGrpSpPr>
        <p:grpSpPr>
          <a:xfrm>
            <a:off x="6626134" y="-164562"/>
            <a:ext cx="121172" cy="760495"/>
            <a:chOff x="5245196" y="3136513"/>
            <a:chExt cx="121172" cy="760495"/>
          </a:xfrm>
        </p:grpSpPr>
        <p:sp>
          <p:nvSpPr>
            <p:cNvPr id="459" name="Google Shape;459;p2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2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3"/>
          <p:cNvSpPr txBox="1">
            <a:spLocks noGrp="1"/>
          </p:cNvSpPr>
          <p:nvPr>
            <p:ph type="ctrTitle" idx="4"/>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3000"/>
            </a:lvl1pPr>
            <a:lvl2pPr lvl="1" algn="ctr" rtl="0">
              <a:lnSpc>
                <a:spcPct val="100000"/>
              </a:lnSpc>
              <a:spcBef>
                <a:spcPts val="0"/>
              </a:spcBef>
              <a:spcAft>
                <a:spcPts val="0"/>
              </a:spcAft>
              <a:buClr>
                <a:srgbClr val="D9D9D9"/>
              </a:buClr>
              <a:buSzPts val="1800"/>
              <a:buNone/>
              <a:defRPr sz="1800">
                <a:solidFill>
                  <a:srgbClr val="D9D9D9"/>
                </a:solidFill>
              </a:defRPr>
            </a:lvl2pPr>
            <a:lvl3pPr lvl="2" algn="ctr" rtl="0">
              <a:lnSpc>
                <a:spcPct val="100000"/>
              </a:lnSpc>
              <a:spcBef>
                <a:spcPts val="0"/>
              </a:spcBef>
              <a:spcAft>
                <a:spcPts val="0"/>
              </a:spcAft>
              <a:buClr>
                <a:srgbClr val="D9D9D9"/>
              </a:buClr>
              <a:buSzPts val="1800"/>
              <a:buNone/>
              <a:defRPr sz="1800">
                <a:solidFill>
                  <a:srgbClr val="D9D9D9"/>
                </a:solidFill>
              </a:defRPr>
            </a:lvl3pPr>
            <a:lvl4pPr lvl="3" algn="ctr" rtl="0">
              <a:lnSpc>
                <a:spcPct val="100000"/>
              </a:lnSpc>
              <a:spcBef>
                <a:spcPts val="0"/>
              </a:spcBef>
              <a:spcAft>
                <a:spcPts val="0"/>
              </a:spcAft>
              <a:buClr>
                <a:srgbClr val="D9D9D9"/>
              </a:buClr>
              <a:buSzPts val="1800"/>
              <a:buNone/>
              <a:defRPr sz="1800">
                <a:solidFill>
                  <a:srgbClr val="D9D9D9"/>
                </a:solidFill>
              </a:defRPr>
            </a:lvl4pPr>
            <a:lvl5pPr lvl="4" algn="ctr" rtl="0">
              <a:lnSpc>
                <a:spcPct val="100000"/>
              </a:lnSpc>
              <a:spcBef>
                <a:spcPts val="0"/>
              </a:spcBef>
              <a:spcAft>
                <a:spcPts val="0"/>
              </a:spcAft>
              <a:buClr>
                <a:srgbClr val="D9D9D9"/>
              </a:buClr>
              <a:buSzPts val="1800"/>
              <a:buNone/>
              <a:defRPr sz="1800">
                <a:solidFill>
                  <a:srgbClr val="D9D9D9"/>
                </a:solidFill>
              </a:defRPr>
            </a:lvl5pPr>
            <a:lvl6pPr lvl="5" algn="ctr" rtl="0">
              <a:lnSpc>
                <a:spcPct val="100000"/>
              </a:lnSpc>
              <a:spcBef>
                <a:spcPts val="0"/>
              </a:spcBef>
              <a:spcAft>
                <a:spcPts val="0"/>
              </a:spcAft>
              <a:buClr>
                <a:srgbClr val="D9D9D9"/>
              </a:buClr>
              <a:buSzPts val="1800"/>
              <a:buNone/>
              <a:defRPr sz="1800">
                <a:solidFill>
                  <a:srgbClr val="D9D9D9"/>
                </a:solidFill>
              </a:defRPr>
            </a:lvl6pPr>
            <a:lvl7pPr lvl="6" algn="ctr" rtl="0">
              <a:lnSpc>
                <a:spcPct val="100000"/>
              </a:lnSpc>
              <a:spcBef>
                <a:spcPts val="0"/>
              </a:spcBef>
              <a:spcAft>
                <a:spcPts val="0"/>
              </a:spcAft>
              <a:buClr>
                <a:srgbClr val="D9D9D9"/>
              </a:buClr>
              <a:buSzPts val="1800"/>
              <a:buNone/>
              <a:defRPr sz="1800">
                <a:solidFill>
                  <a:srgbClr val="D9D9D9"/>
                </a:solidFill>
              </a:defRPr>
            </a:lvl7pPr>
            <a:lvl8pPr lvl="7" algn="ctr" rtl="0">
              <a:lnSpc>
                <a:spcPct val="100000"/>
              </a:lnSpc>
              <a:spcBef>
                <a:spcPts val="0"/>
              </a:spcBef>
              <a:spcAft>
                <a:spcPts val="0"/>
              </a:spcAft>
              <a:buClr>
                <a:srgbClr val="D9D9D9"/>
              </a:buClr>
              <a:buSzPts val="1800"/>
              <a:buNone/>
              <a:defRPr sz="1800">
                <a:solidFill>
                  <a:srgbClr val="D9D9D9"/>
                </a:solidFill>
              </a:defRPr>
            </a:lvl8pPr>
            <a:lvl9pPr lvl="8" algn="ctr" rtl="0">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64" name="Google Shape;464;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465"/>
        <p:cNvGrpSpPr/>
        <p:nvPr/>
      </p:nvGrpSpPr>
      <p:grpSpPr>
        <a:xfrm>
          <a:off x="0" y="0"/>
          <a:ext cx="0" cy="0"/>
          <a:chOff x="0" y="0"/>
          <a:chExt cx="0" cy="0"/>
        </a:xfrm>
      </p:grpSpPr>
      <p:sp>
        <p:nvSpPr>
          <p:cNvPr id="466" name="Google Shape;466;p24"/>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l" rtl="0">
              <a:lnSpc>
                <a:spcPct val="100000"/>
              </a:lnSpc>
              <a:spcBef>
                <a:spcPts val="0"/>
              </a:spcBef>
              <a:spcAft>
                <a:spcPts val="0"/>
              </a:spcAft>
              <a:buClr>
                <a:srgbClr val="000000"/>
              </a:buClr>
              <a:buSzPts val="1000"/>
              <a:buNone/>
              <a:defRPr sz="1000">
                <a:solidFill>
                  <a:srgbClr val="000000"/>
                </a:solidFill>
              </a:defRPr>
            </a:lvl2pPr>
            <a:lvl3pPr lvl="2" algn="l" rtl="0">
              <a:lnSpc>
                <a:spcPct val="100000"/>
              </a:lnSpc>
              <a:spcBef>
                <a:spcPts val="0"/>
              </a:spcBef>
              <a:spcAft>
                <a:spcPts val="0"/>
              </a:spcAft>
              <a:buClr>
                <a:srgbClr val="000000"/>
              </a:buClr>
              <a:buSzPts val="1000"/>
              <a:buNone/>
              <a:defRPr sz="1000">
                <a:solidFill>
                  <a:srgbClr val="000000"/>
                </a:solidFill>
              </a:defRPr>
            </a:lvl3pPr>
            <a:lvl4pPr lvl="3" algn="l" rtl="0">
              <a:lnSpc>
                <a:spcPct val="100000"/>
              </a:lnSpc>
              <a:spcBef>
                <a:spcPts val="0"/>
              </a:spcBef>
              <a:spcAft>
                <a:spcPts val="0"/>
              </a:spcAft>
              <a:buClr>
                <a:srgbClr val="000000"/>
              </a:buClr>
              <a:buSzPts val="1000"/>
              <a:buNone/>
              <a:defRPr sz="1000">
                <a:solidFill>
                  <a:srgbClr val="000000"/>
                </a:solidFill>
              </a:defRPr>
            </a:lvl4pPr>
            <a:lvl5pPr lvl="4" algn="l" rtl="0">
              <a:lnSpc>
                <a:spcPct val="100000"/>
              </a:lnSpc>
              <a:spcBef>
                <a:spcPts val="0"/>
              </a:spcBef>
              <a:spcAft>
                <a:spcPts val="0"/>
              </a:spcAft>
              <a:buClr>
                <a:srgbClr val="000000"/>
              </a:buClr>
              <a:buSzPts val="1000"/>
              <a:buNone/>
              <a:defRPr sz="1000">
                <a:solidFill>
                  <a:srgbClr val="000000"/>
                </a:solidFill>
              </a:defRPr>
            </a:lvl5pPr>
            <a:lvl6pPr lvl="5" algn="l" rtl="0">
              <a:lnSpc>
                <a:spcPct val="100000"/>
              </a:lnSpc>
              <a:spcBef>
                <a:spcPts val="0"/>
              </a:spcBef>
              <a:spcAft>
                <a:spcPts val="0"/>
              </a:spcAft>
              <a:buClr>
                <a:srgbClr val="000000"/>
              </a:buClr>
              <a:buSzPts val="1000"/>
              <a:buNone/>
              <a:defRPr sz="1000">
                <a:solidFill>
                  <a:srgbClr val="000000"/>
                </a:solidFill>
              </a:defRPr>
            </a:lvl6pPr>
            <a:lvl7pPr lvl="6" algn="l" rtl="0">
              <a:lnSpc>
                <a:spcPct val="100000"/>
              </a:lnSpc>
              <a:spcBef>
                <a:spcPts val="0"/>
              </a:spcBef>
              <a:spcAft>
                <a:spcPts val="0"/>
              </a:spcAft>
              <a:buClr>
                <a:srgbClr val="000000"/>
              </a:buClr>
              <a:buSzPts val="1000"/>
              <a:buNone/>
              <a:defRPr sz="1000">
                <a:solidFill>
                  <a:srgbClr val="000000"/>
                </a:solidFill>
              </a:defRPr>
            </a:lvl7pPr>
            <a:lvl8pPr lvl="7" algn="l" rtl="0">
              <a:lnSpc>
                <a:spcPct val="100000"/>
              </a:lnSpc>
              <a:spcBef>
                <a:spcPts val="0"/>
              </a:spcBef>
              <a:spcAft>
                <a:spcPts val="0"/>
              </a:spcAft>
              <a:buClr>
                <a:srgbClr val="000000"/>
              </a:buClr>
              <a:buSzPts val="1000"/>
              <a:buNone/>
              <a:defRPr sz="1000">
                <a:solidFill>
                  <a:srgbClr val="000000"/>
                </a:solidFill>
              </a:defRPr>
            </a:lvl8pPr>
            <a:lvl9pPr lvl="8" algn="l"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67" name="Google Shape;467;p24"/>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4"/>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4"/>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4"/>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4"/>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4"/>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4"/>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4"/>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4"/>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4"/>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4"/>
          <p:cNvSpPr txBox="1">
            <a:spLocks noGrp="1"/>
          </p:cNvSpPr>
          <p:nvPr>
            <p:ph type="ctrTitle"/>
          </p:nvPr>
        </p:nvSpPr>
        <p:spPr>
          <a:xfrm>
            <a:off x="970814" y="3396800"/>
            <a:ext cx="21525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78" name="Google Shape;478;p24"/>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l" rtl="0">
              <a:lnSpc>
                <a:spcPct val="100000"/>
              </a:lnSpc>
              <a:spcBef>
                <a:spcPts val="0"/>
              </a:spcBef>
              <a:spcAft>
                <a:spcPts val="0"/>
              </a:spcAft>
              <a:buClr>
                <a:srgbClr val="000000"/>
              </a:buClr>
              <a:buSzPts val="1000"/>
              <a:buNone/>
              <a:defRPr sz="1000">
                <a:solidFill>
                  <a:srgbClr val="000000"/>
                </a:solidFill>
              </a:defRPr>
            </a:lvl2pPr>
            <a:lvl3pPr lvl="2" algn="l" rtl="0">
              <a:lnSpc>
                <a:spcPct val="100000"/>
              </a:lnSpc>
              <a:spcBef>
                <a:spcPts val="0"/>
              </a:spcBef>
              <a:spcAft>
                <a:spcPts val="0"/>
              </a:spcAft>
              <a:buClr>
                <a:srgbClr val="000000"/>
              </a:buClr>
              <a:buSzPts val="1000"/>
              <a:buNone/>
              <a:defRPr sz="1000">
                <a:solidFill>
                  <a:srgbClr val="000000"/>
                </a:solidFill>
              </a:defRPr>
            </a:lvl3pPr>
            <a:lvl4pPr lvl="3" algn="l" rtl="0">
              <a:lnSpc>
                <a:spcPct val="100000"/>
              </a:lnSpc>
              <a:spcBef>
                <a:spcPts val="0"/>
              </a:spcBef>
              <a:spcAft>
                <a:spcPts val="0"/>
              </a:spcAft>
              <a:buClr>
                <a:srgbClr val="000000"/>
              </a:buClr>
              <a:buSzPts val="1000"/>
              <a:buNone/>
              <a:defRPr sz="1000">
                <a:solidFill>
                  <a:srgbClr val="000000"/>
                </a:solidFill>
              </a:defRPr>
            </a:lvl4pPr>
            <a:lvl5pPr lvl="4" algn="l" rtl="0">
              <a:lnSpc>
                <a:spcPct val="100000"/>
              </a:lnSpc>
              <a:spcBef>
                <a:spcPts val="0"/>
              </a:spcBef>
              <a:spcAft>
                <a:spcPts val="0"/>
              </a:spcAft>
              <a:buClr>
                <a:srgbClr val="000000"/>
              </a:buClr>
              <a:buSzPts val="1000"/>
              <a:buNone/>
              <a:defRPr sz="1000">
                <a:solidFill>
                  <a:srgbClr val="000000"/>
                </a:solidFill>
              </a:defRPr>
            </a:lvl5pPr>
            <a:lvl6pPr lvl="5" algn="l" rtl="0">
              <a:lnSpc>
                <a:spcPct val="100000"/>
              </a:lnSpc>
              <a:spcBef>
                <a:spcPts val="0"/>
              </a:spcBef>
              <a:spcAft>
                <a:spcPts val="0"/>
              </a:spcAft>
              <a:buClr>
                <a:srgbClr val="000000"/>
              </a:buClr>
              <a:buSzPts val="1000"/>
              <a:buNone/>
              <a:defRPr sz="1000">
                <a:solidFill>
                  <a:srgbClr val="000000"/>
                </a:solidFill>
              </a:defRPr>
            </a:lvl6pPr>
            <a:lvl7pPr lvl="6" algn="l" rtl="0">
              <a:lnSpc>
                <a:spcPct val="100000"/>
              </a:lnSpc>
              <a:spcBef>
                <a:spcPts val="0"/>
              </a:spcBef>
              <a:spcAft>
                <a:spcPts val="0"/>
              </a:spcAft>
              <a:buClr>
                <a:srgbClr val="000000"/>
              </a:buClr>
              <a:buSzPts val="1000"/>
              <a:buNone/>
              <a:defRPr sz="1000">
                <a:solidFill>
                  <a:srgbClr val="000000"/>
                </a:solidFill>
              </a:defRPr>
            </a:lvl7pPr>
            <a:lvl8pPr lvl="7" algn="l" rtl="0">
              <a:lnSpc>
                <a:spcPct val="100000"/>
              </a:lnSpc>
              <a:spcBef>
                <a:spcPts val="0"/>
              </a:spcBef>
              <a:spcAft>
                <a:spcPts val="0"/>
              </a:spcAft>
              <a:buClr>
                <a:srgbClr val="000000"/>
              </a:buClr>
              <a:buSzPts val="1000"/>
              <a:buNone/>
              <a:defRPr sz="1000">
                <a:solidFill>
                  <a:srgbClr val="000000"/>
                </a:solidFill>
              </a:defRPr>
            </a:lvl8pPr>
            <a:lvl9pPr lvl="8" algn="l"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9" name="Google Shape;479;p24"/>
          <p:cNvSpPr txBox="1">
            <a:spLocks noGrp="1"/>
          </p:cNvSpPr>
          <p:nvPr>
            <p:ph type="title" idx="3"/>
          </p:nvPr>
        </p:nvSpPr>
        <p:spPr>
          <a:xfrm>
            <a:off x="970814" y="2645887"/>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0000"/>
              </a:buClr>
              <a:buSzPts val="4800"/>
              <a:buNone/>
              <a:defRPr sz="4800">
                <a:solidFill>
                  <a:schemeClr val="accent2"/>
                </a:solidFill>
              </a:defRPr>
            </a:lvl1pPr>
            <a:lvl2pPr lvl="1"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0" name="Google Shape;480;p24"/>
          <p:cNvSpPr txBox="1">
            <a:spLocks noGrp="1"/>
          </p:cNvSpPr>
          <p:nvPr>
            <p:ph type="ctrTitle" idx="4"/>
          </p:nvPr>
        </p:nvSpPr>
        <p:spPr>
          <a:xfrm>
            <a:off x="3690348" y="3396800"/>
            <a:ext cx="13866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81" name="Google Shape;481;p24"/>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l" rtl="0">
              <a:lnSpc>
                <a:spcPct val="100000"/>
              </a:lnSpc>
              <a:spcBef>
                <a:spcPts val="0"/>
              </a:spcBef>
              <a:spcAft>
                <a:spcPts val="0"/>
              </a:spcAft>
              <a:buClr>
                <a:srgbClr val="000000"/>
              </a:buClr>
              <a:buSzPts val="1000"/>
              <a:buNone/>
              <a:defRPr sz="1000">
                <a:solidFill>
                  <a:srgbClr val="000000"/>
                </a:solidFill>
              </a:defRPr>
            </a:lvl2pPr>
            <a:lvl3pPr lvl="2" algn="l" rtl="0">
              <a:lnSpc>
                <a:spcPct val="100000"/>
              </a:lnSpc>
              <a:spcBef>
                <a:spcPts val="0"/>
              </a:spcBef>
              <a:spcAft>
                <a:spcPts val="0"/>
              </a:spcAft>
              <a:buClr>
                <a:srgbClr val="000000"/>
              </a:buClr>
              <a:buSzPts val="1000"/>
              <a:buNone/>
              <a:defRPr sz="1000">
                <a:solidFill>
                  <a:srgbClr val="000000"/>
                </a:solidFill>
              </a:defRPr>
            </a:lvl3pPr>
            <a:lvl4pPr lvl="3" algn="l" rtl="0">
              <a:lnSpc>
                <a:spcPct val="100000"/>
              </a:lnSpc>
              <a:spcBef>
                <a:spcPts val="0"/>
              </a:spcBef>
              <a:spcAft>
                <a:spcPts val="0"/>
              </a:spcAft>
              <a:buClr>
                <a:srgbClr val="000000"/>
              </a:buClr>
              <a:buSzPts val="1000"/>
              <a:buNone/>
              <a:defRPr sz="1000">
                <a:solidFill>
                  <a:srgbClr val="000000"/>
                </a:solidFill>
              </a:defRPr>
            </a:lvl4pPr>
            <a:lvl5pPr lvl="4" algn="l" rtl="0">
              <a:lnSpc>
                <a:spcPct val="100000"/>
              </a:lnSpc>
              <a:spcBef>
                <a:spcPts val="0"/>
              </a:spcBef>
              <a:spcAft>
                <a:spcPts val="0"/>
              </a:spcAft>
              <a:buClr>
                <a:srgbClr val="000000"/>
              </a:buClr>
              <a:buSzPts val="1000"/>
              <a:buNone/>
              <a:defRPr sz="1000">
                <a:solidFill>
                  <a:srgbClr val="000000"/>
                </a:solidFill>
              </a:defRPr>
            </a:lvl5pPr>
            <a:lvl6pPr lvl="5" algn="l" rtl="0">
              <a:lnSpc>
                <a:spcPct val="100000"/>
              </a:lnSpc>
              <a:spcBef>
                <a:spcPts val="0"/>
              </a:spcBef>
              <a:spcAft>
                <a:spcPts val="0"/>
              </a:spcAft>
              <a:buClr>
                <a:srgbClr val="000000"/>
              </a:buClr>
              <a:buSzPts val="1000"/>
              <a:buNone/>
              <a:defRPr sz="1000">
                <a:solidFill>
                  <a:srgbClr val="000000"/>
                </a:solidFill>
              </a:defRPr>
            </a:lvl6pPr>
            <a:lvl7pPr lvl="6" algn="l" rtl="0">
              <a:lnSpc>
                <a:spcPct val="100000"/>
              </a:lnSpc>
              <a:spcBef>
                <a:spcPts val="0"/>
              </a:spcBef>
              <a:spcAft>
                <a:spcPts val="0"/>
              </a:spcAft>
              <a:buClr>
                <a:srgbClr val="000000"/>
              </a:buClr>
              <a:buSzPts val="1000"/>
              <a:buNone/>
              <a:defRPr sz="1000">
                <a:solidFill>
                  <a:srgbClr val="000000"/>
                </a:solidFill>
              </a:defRPr>
            </a:lvl7pPr>
            <a:lvl8pPr lvl="7" algn="l" rtl="0">
              <a:lnSpc>
                <a:spcPct val="100000"/>
              </a:lnSpc>
              <a:spcBef>
                <a:spcPts val="0"/>
              </a:spcBef>
              <a:spcAft>
                <a:spcPts val="0"/>
              </a:spcAft>
              <a:buClr>
                <a:srgbClr val="000000"/>
              </a:buClr>
              <a:buSzPts val="1000"/>
              <a:buNone/>
              <a:defRPr sz="1000">
                <a:solidFill>
                  <a:srgbClr val="000000"/>
                </a:solidFill>
              </a:defRPr>
            </a:lvl8pPr>
            <a:lvl9pPr lvl="8" algn="l"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82" name="Google Shape;482;p24"/>
          <p:cNvSpPr txBox="1">
            <a:spLocks noGrp="1"/>
          </p:cNvSpPr>
          <p:nvPr>
            <p:ph type="title" idx="6"/>
          </p:nvPr>
        </p:nvSpPr>
        <p:spPr>
          <a:xfrm>
            <a:off x="3690341" y="2645887"/>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0000"/>
              </a:buClr>
              <a:buSzPts val="4800"/>
              <a:buNone/>
              <a:defRPr sz="4800">
                <a:solidFill>
                  <a:schemeClr val="accent3"/>
                </a:solidFill>
              </a:defRPr>
            </a:lvl1pPr>
            <a:lvl2pPr lvl="1"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3" name="Google Shape;483;p24"/>
          <p:cNvSpPr txBox="1">
            <a:spLocks noGrp="1"/>
          </p:cNvSpPr>
          <p:nvPr>
            <p:ph type="ctrTitle" idx="7"/>
          </p:nvPr>
        </p:nvSpPr>
        <p:spPr>
          <a:xfrm>
            <a:off x="618825" y="411675"/>
            <a:ext cx="45762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3000"/>
            </a:lvl1pPr>
            <a:lvl2pPr lvl="1" algn="ctr" rtl="0">
              <a:lnSpc>
                <a:spcPct val="100000"/>
              </a:lnSpc>
              <a:spcBef>
                <a:spcPts val="0"/>
              </a:spcBef>
              <a:spcAft>
                <a:spcPts val="0"/>
              </a:spcAft>
              <a:buClr>
                <a:srgbClr val="D9D9D9"/>
              </a:buClr>
              <a:buSzPts val="1800"/>
              <a:buNone/>
              <a:defRPr sz="1800">
                <a:solidFill>
                  <a:srgbClr val="D9D9D9"/>
                </a:solidFill>
              </a:defRPr>
            </a:lvl2pPr>
            <a:lvl3pPr lvl="2" algn="ctr" rtl="0">
              <a:lnSpc>
                <a:spcPct val="100000"/>
              </a:lnSpc>
              <a:spcBef>
                <a:spcPts val="0"/>
              </a:spcBef>
              <a:spcAft>
                <a:spcPts val="0"/>
              </a:spcAft>
              <a:buClr>
                <a:srgbClr val="D9D9D9"/>
              </a:buClr>
              <a:buSzPts val="1800"/>
              <a:buNone/>
              <a:defRPr sz="1800">
                <a:solidFill>
                  <a:srgbClr val="D9D9D9"/>
                </a:solidFill>
              </a:defRPr>
            </a:lvl3pPr>
            <a:lvl4pPr lvl="3" algn="ctr" rtl="0">
              <a:lnSpc>
                <a:spcPct val="100000"/>
              </a:lnSpc>
              <a:spcBef>
                <a:spcPts val="0"/>
              </a:spcBef>
              <a:spcAft>
                <a:spcPts val="0"/>
              </a:spcAft>
              <a:buClr>
                <a:srgbClr val="D9D9D9"/>
              </a:buClr>
              <a:buSzPts val="1800"/>
              <a:buNone/>
              <a:defRPr sz="1800">
                <a:solidFill>
                  <a:srgbClr val="D9D9D9"/>
                </a:solidFill>
              </a:defRPr>
            </a:lvl4pPr>
            <a:lvl5pPr lvl="4" algn="ctr" rtl="0">
              <a:lnSpc>
                <a:spcPct val="100000"/>
              </a:lnSpc>
              <a:spcBef>
                <a:spcPts val="0"/>
              </a:spcBef>
              <a:spcAft>
                <a:spcPts val="0"/>
              </a:spcAft>
              <a:buClr>
                <a:srgbClr val="D9D9D9"/>
              </a:buClr>
              <a:buSzPts val="1800"/>
              <a:buNone/>
              <a:defRPr sz="1800">
                <a:solidFill>
                  <a:srgbClr val="D9D9D9"/>
                </a:solidFill>
              </a:defRPr>
            </a:lvl5pPr>
            <a:lvl6pPr lvl="5" algn="ctr" rtl="0">
              <a:lnSpc>
                <a:spcPct val="100000"/>
              </a:lnSpc>
              <a:spcBef>
                <a:spcPts val="0"/>
              </a:spcBef>
              <a:spcAft>
                <a:spcPts val="0"/>
              </a:spcAft>
              <a:buClr>
                <a:srgbClr val="D9D9D9"/>
              </a:buClr>
              <a:buSzPts val="1800"/>
              <a:buNone/>
              <a:defRPr sz="1800">
                <a:solidFill>
                  <a:srgbClr val="D9D9D9"/>
                </a:solidFill>
              </a:defRPr>
            </a:lvl6pPr>
            <a:lvl7pPr lvl="6" algn="ctr" rtl="0">
              <a:lnSpc>
                <a:spcPct val="100000"/>
              </a:lnSpc>
              <a:spcBef>
                <a:spcPts val="0"/>
              </a:spcBef>
              <a:spcAft>
                <a:spcPts val="0"/>
              </a:spcAft>
              <a:buClr>
                <a:srgbClr val="D9D9D9"/>
              </a:buClr>
              <a:buSzPts val="1800"/>
              <a:buNone/>
              <a:defRPr sz="1800">
                <a:solidFill>
                  <a:srgbClr val="D9D9D9"/>
                </a:solidFill>
              </a:defRPr>
            </a:lvl7pPr>
            <a:lvl8pPr lvl="7" algn="ctr" rtl="0">
              <a:lnSpc>
                <a:spcPct val="100000"/>
              </a:lnSpc>
              <a:spcBef>
                <a:spcPts val="0"/>
              </a:spcBef>
              <a:spcAft>
                <a:spcPts val="0"/>
              </a:spcAft>
              <a:buClr>
                <a:srgbClr val="D9D9D9"/>
              </a:buClr>
              <a:buSzPts val="1800"/>
              <a:buNone/>
              <a:defRPr sz="1800">
                <a:solidFill>
                  <a:srgbClr val="D9D9D9"/>
                </a:solidFill>
              </a:defRPr>
            </a:lvl8pPr>
            <a:lvl9pPr lvl="8" algn="ctr" rtl="0">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84" name="Google Shape;484;p24"/>
          <p:cNvSpPr txBox="1">
            <a:spLocks noGrp="1"/>
          </p:cNvSpPr>
          <p:nvPr>
            <p:ph type="ctrTitle" idx="8"/>
          </p:nvPr>
        </p:nvSpPr>
        <p:spPr>
          <a:xfrm>
            <a:off x="6428436" y="3377738"/>
            <a:ext cx="22518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85" name="Google Shape;485;p24"/>
          <p:cNvSpPr txBox="1">
            <a:spLocks noGrp="1"/>
          </p:cNvSpPr>
          <p:nvPr>
            <p:ph type="title" idx="9"/>
          </p:nvPr>
        </p:nvSpPr>
        <p:spPr>
          <a:xfrm>
            <a:off x="6428436" y="2645887"/>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0000"/>
              </a:buClr>
              <a:buSzPts val="4800"/>
              <a:buNone/>
              <a:defRPr sz="4800">
                <a:solidFill>
                  <a:schemeClr val="accent1"/>
                </a:solidFill>
              </a:defRPr>
            </a:lvl1pPr>
            <a:lvl2pPr lvl="1"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6" name="Google Shape;486;p24"/>
          <p:cNvSpPr txBox="1">
            <a:spLocks noGrp="1"/>
          </p:cNvSpPr>
          <p:nvPr>
            <p:ph type="ctrTitle" idx="13"/>
          </p:nvPr>
        </p:nvSpPr>
        <p:spPr>
          <a:xfrm>
            <a:off x="6429027" y="3396800"/>
            <a:ext cx="22518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87" name="Google Shape;487;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spTree>
      <p:nvGrpSpPr>
        <p:cNvPr id="1" name="Shape 488"/>
        <p:cNvGrpSpPr/>
        <p:nvPr/>
      </p:nvGrpSpPr>
      <p:grpSpPr>
        <a:xfrm>
          <a:off x="0" y="0"/>
          <a:ext cx="0" cy="0"/>
          <a:chOff x="0" y="0"/>
          <a:chExt cx="0" cy="0"/>
        </a:xfrm>
      </p:grpSpPr>
      <p:sp>
        <p:nvSpPr>
          <p:cNvPr id="489" name="Google Shape;489;p25"/>
          <p:cNvSpPr txBox="1">
            <a:spLocks noGrp="1"/>
          </p:cNvSpPr>
          <p:nvPr>
            <p:ph type="ctrTitle"/>
          </p:nvPr>
        </p:nvSpPr>
        <p:spPr>
          <a:xfrm>
            <a:off x="923625" y="1196026"/>
            <a:ext cx="9822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90" name="Google Shape;490;p25"/>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91" name="Google Shape;491;p25"/>
          <p:cNvSpPr txBox="1">
            <a:spLocks noGrp="1"/>
          </p:cNvSpPr>
          <p:nvPr>
            <p:ph type="ctrTitle" idx="2"/>
          </p:nvPr>
        </p:nvSpPr>
        <p:spPr>
          <a:xfrm>
            <a:off x="7050379" y="1196025"/>
            <a:ext cx="11373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92" name="Google Shape;492;p25"/>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93" name="Google Shape;493;p25"/>
          <p:cNvSpPr txBox="1">
            <a:spLocks noGrp="1"/>
          </p:cNvSpPr>
          <p:nvPr>
            <p:ph type="ctrTitle" idx="4"/>
          </p:nvPr>
        </p:nvSpPr>
        <p:spPr>
          <a:xfrm>
            <a:off x="618825" y="411675"/>
            <a:ext cx="46182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3000"/>
            </a:lvl1pPr>
            <a:lvl2pPr lvl="1" algn="ctr" rtl="0">
              <a:lnSpc>
                <a:spcPct val="100000"/>
              </a:lnSpc>
              <a:spcBef>
                <a:spcPts val="0"/>
              </a:spcBef>
              <a:spcAft>
                <a:spcPts val="0"/>
              </a:spcAft>
              <a:buClr>
                <a:srgbClr val="D9D9D9"/>
              </a:buClr>
              <a:buSzPts val="1800"/>
              <a:buNone/>
              <a:defRPr sz="1800">
                <a:solidFill>
                  <a:srgbClr val="D9D9D9"/>
                </a:solidFill>
              </a:defRPr>
            </a:lvl2pPr>
            <a:lvl3pPr lvl="2" algn="ctr" rtl="0">
              <a:lnSpc>
                <a:spcPct val="100000"/>
              </a:lnSpc>
              <a:spcBef>
                <a:spcPts val="0"/>
              </a:spcBef>
              <a:spcAft>
                <a:spcPts val="0"/>
              </a:spcAft>
              <a:buClr>
                <a:srgbClr val="D9D9D9"/>
              </a:buClr>
              <a:buSzPts val="1800"/>
              <a:buNone/>
              <a:defRPr sz="1800">
                <a:solidFill>
                  <a:srgbClr val="D9D9D9"/>
                </a:solidFill>
              </a:defRPr>
            </a:lvl3pPr>
            <a:lvl4pPr lvl="3" algn="ctr" rtl="0">
              <a:lnSpc>
                <a:spcPct val="100000"/>
              </a:lnSpc>
              <a:spcBef>
                <a:spcPts val="0"/>
              </a:spcBef>
              <a:spcAft>
                <a:spcPts val="0"/>
              </a:spcAft>
              <a:buClr>
                <a:srgbClr val="D9D9D9"/>
              </a:buClr>
              <a:buSzPts val="1800"/>
              <a:buNone/>
              <a:defRPr sz="1800">
                <a:solidFill>
                  <a:srgbClr val="D9D9D9"/>
                </a:solidFill>
              </a:defRPr>
            </a:lvl4pPr>
            <a:lvl5pPr lvl="4" algn="ctr" rtl="0">
              <a:lnSpc>
                <a:spcPct val="100000"/>
              </a:lnSpc>
              <a:spcBef>
                <a:spcPts val="0"/>
              </a:spcBef>
              <a:spcAft>
                <a:spcPts val="0"/>
              </a:spcAft>
              <a:buClr>
                <a:srgbClr val="D9D9D9"/>
              </a:buClr>
              <a:buSzPts val="1800"/>
              <a:buNone/>
              <a:defRPr sz="1800">
                <a:solidFill>
                  <a:srgbClr val="D9D9D9"/>
                </a:solidFill>
              </a:defRPr>
            </a:lvl5pPr>
            <a:lvl6pPr lvl="5" algn="ctr" rtl="0">
              <a:lnSpc>
                <a:spcPct val="100000"/>
              </a:lnSpc>
              <a:spcBef>
                <a:spcPts val="0"/>
              </a:spcBef>
              <a:spcAft>
                <a:spcPts val="0"/>
              </a:spcAft>
              <a:buClr>
                <a:srgbClr val="D9D9D9"/>
              </a:buClr>
              <a:buSzPts val="1800"/>
              <a:buNone/>
              <a:defRPr sz="1800">
                <a:solidFill>
                  <a:srgbClr val="D9D9D9"/>
                </a:solidFill>
              </a:defRPr>
            </a:lvl6pPr>
            <a:lvl7pPr lvl="6" algn="ctr" rtl="0">
              <a:lnSpc>
                <a:spcPct val="100000"/>
              </a:lnSpc>
              <a:spcBef>
                <a:spcPts val="0"/>
              </a:spcBef>
              <a:spcAft>
                <a:spcPts val="0"/>
              </a:spcAft>
              <a:buClr>
                <a:srgbClr val="D9D9D9"/>
              </a:buClr>
              <a:buSzPts val="1800"/>
              <a:buNone/>
              <a:defRPr sz="1800">
                <a:solidFill>
                  <a:srgbClr val="D9D9D9"/>
                </a:solidFill>
              </a:defRPr>
            </a:lvl7pPr>
            <a:lvl8pPr lvl="7" algn="ctr" rtl="0">
              <a:lnSpc>
                <a:spcPct val="100000"/>
              </a:lnSpc>
              <a:spcBef>
                <a:spcPts val="0"/>
              </a:spcBef>
              <a:spcAft>
                <a:spcPts val="0"/>
              </a:spcAft>
              <a:buClr>
                <a:srgbClr val="D9D9D9"/>
              </a:buClr>
              <a:buSzPts val="1800"/>
              <a:buNone/>
              <a:defRPr sz="1800">
                <a:solidFill>
                  <a:srgbClr val="D9D9D9"/>
                </a:solidFill>
              </a:defRPr>
            </a:lvl8pPr>
            <a:lvl9pPr lvl="8" algn="ctr" rtl="0">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94" name="Google Shape;494;p2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8" name="Google Shape;498;p25"/>
          <p:cNvGrpSpPr/>
          <p:nvPr/>
        </p:nvGrpSpPr>
        <p:grpSpPr>
          <a:xfrm>
            <a:off x="6626134" y="-164562"/>
            <a:ext cx="121172" cy="760495"/>
            <a:chOff x="5245196" y="3136513"/>
            <a:chExt cx="121172" cy="760495"/>
          </a:xfrm>
        </p:grpSpPr>
        <p:sp>
          <p:nvSpPr>
            <p:cNvPr id="499" name="Google Shape;499;p2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1" name="Google Shape;501;p2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3"/>
          <p:cNvGrpSpPr/>
          <p:nvPr/>
        </p:nvGrpSpPr>
        <p:grpSpPr>
          <a:xfrm>
            <a:off x="8263682" y="-434366"/>
            <a:ext cx="188886" cy="1181531"/>
            <a:chOff x="2877432" y="975334"/>
            <a:chExt cx="188886" cy="1181531"/>
          </a:xfrm>
        </p:grpSpPr>
        <p:sp>
          <p:nvSpPr>
            <p:cNvPr id="44" name="Google Shape;44;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3643898" y="-436198"/>
            <a:ext cx="133252" cy="1952377"/>
            <a:chOff x="6780548" y="337714"/>
            <a:chExt cx="133252" cy="1952377"/>
          </a:xfrm>
        </p:grpSpPr>
        <p:sp>
          <p:nvSpPr>
            <p:cNvPr id="49" name="Google Shape;49;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3"/>
          <p:cNvGrpSpPr/>
          <p:nvPr/>
        </p:nvGrpSpPr>
        <p:grpSpPr>
          <a:xfrm>
            <a:off x="8008096" y="2108910"/>
            <a:ext cx="199001" cy="2139769"/>
            <a:chOff x="8008096" y="2108910"/>
            <a:chExt cx="199001" cy="2139769"/>
          </a:xfrm>
        </p:grpSpPr>
        <p:sp>
          <p:nvSpPr>
            <p:cNvPr id="53" name="Google Shape;53;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a:off x="520996" y="1091548"/>
            <a:ext cx="199001" cy="2139769"/>
            <a:chOff x="8008096" y="2108910"/>
            <a:chExt cx="199001" cy="2139769"/>
          </a:xfrm>
        </p:grpSpPr>
        <p:sp>
          <p:nvSpPr>
            <p:cNvPr id="56" name="Google Shape;56;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9" name="Google Shape;59;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0" name="Google Shape;60;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5" name="Google Shape;65;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4"/>
          <p:cNvGrpSpPr/>
          <p:nvPr/>
        </p:nvGrpSpPr>
        <p:grpSpPr>
          <a:xfrm>
            <a:off x="8148521" y="3004593"/>
            <a:ext cx="98059" cy="1147596"/>
            <a:chOff x="3347921" y="16006"/>
            <a:chExt cx="98059" cy="1147596"/>
          </a:xfrm>
        </p:grpSpPr>
        <p:sp>
          <p:nvSpPr>
            <p:cNvPr id="71" name="Google Shape;71;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281421" y="3769263"/>
            <a:ext cx="121172" cy="760495"/>
            <a:chOff x="5245196" y="3136513"/>
            <a:chExt cx="121172" cy="760495"/>
          </a:xfrm>
        </p:grpSpPr>
        <p:sp>
          <p:nvSpPr>
            <p:cNvPr id="74" name="Google Shape;74;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8534739" y="4069632"/>
            <a:ext cx="57599" cy="831799"/>
            <a:chOff x="2038689" y="173907"/>
            <a:chExt cx="57599" cy="831799"/>
          </a:xfrm>
        </p:grpSpPr>
        <p:sp>
          <p:nvSpPr>
            <p:cNvPr id="77" name="Google Shape;77;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4" name="Google Shape;84;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5" name="Google Shape;85;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6" name="Google Shape;86;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 name="Google Shape;87;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8" name="Google Shape;88;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6626134" y="-164562"/>
            <a:ext cx="121172" cy="760495"/>
            <a:chOff x="5245196" y="3136513"/>
            <a:chExt cx="121172" cy="760495"/>
          </a:xfrm>
        </p:grpSpPr>
        <p:sp>
          <p:nvSpPr>
            <p:cNvPr id="93" name="Google Shape;93;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0" name="Google Shape;100;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6" name="Google Shape;126;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8263682" y="-434366"/>
            <a:ext cx="188886" cy="1181531"/>
            <a:chOff x="2877432" y="975334"/>
            <a:chExt cx="188886" cy="1181531"/>
          </a:xfrm>
        </p:grpSpPr>
        <p:sp>
          <p:nvSpPr>
            <p:cNvPr id="133" name="Google Shape;133;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8"/>
          <p:cNvGrpSpPr/>
          <p:nvPr/>
        </p:nvGrpSpPr>
        <p:grpSpPr>
          <a:xfrm>
            <a:off x="3090746" y="-533657"/>
            <a:ext cx="98059" cy="1147596"/>
            <a:chOff x="3347921" y="16006"/>
            <a:chExt cx="98059" cy="1147596"/>
          </a:xfrm>
        </p:grpSpPr>
        <p:sp>
          <p:nvSpPr>
            <p:cNvPr id="140" name="Google Shape;140;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4892771" y="-340112"/>
            <a:ext cx="121172" cy="760495"/>
            <a:chOff x="5245196" y="3136513"/>
            <a:chExt cx="121172" cy="760495"/>
          </a:xfrm>
        </p:grpSpPr>
        <p:sp>
          <p:nvSpPr>
            <p:cNvPr id="143" name="Google Shape;143;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8"/>
          <p:cNvGrpSpPr/>
          <p:nvPr/>
        </p:nvGrpSpPr>
        <p:grpSpPr>
          <a:xfrm>
            <a:off x="6967836" y="85439"/>
            <a:ext cx="133252" cy="1952377"/>
            <a:chOff x="6780548" y="337714"/>
            <a:chExt cx="133252" cy="1952377"/>
          </a:xfrm>
        </p:grpSpPr>
        <p:sp>
          <p:nvSpPr>
            <p:cNvPr id="146" name="Google Shape;146;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8"/>
          <p:cNvGrpSpPr/>
          <p:nvPr/>
        </p:nvGrpSpPr>
        <p:grpSpPr>
          <a:xfrm>
            <a:off x="250617" y="2402301"/>
            <a:ext cx="188650" cy="2468354"/>
            <a:chOff x="250617" y="2402301"/>
            <a:chExt cx="188650" cy="2468354"/>
          </a:xfrm>
        </p:grpSpPr>
        <p:sp>
          <p:nvSpPr>
            <p:cNvPr id="149" name="Google Shape;149;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8"/>
          <p:cNvGrpSpPr/>
          <p:nvPr/>
        </p:nvGrpSpPr>
        <p:grpSpPr>
          <a:xfrm>
            <a:off x="982417" y="1695096"/>
            <a:ext cx="199237" cy="2828935"/>
            <a:chOff x="1608717" y="1280046"/>
            <a:chExt cx="199237" cy="2828935"/>
          </a:xfrm>
        </p:grpSpPr>
        <p:sp>
          <p:nvSpPr>
            <p:cNvPr id="154" name="Google Shape;154;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2038689" y="173907"/>
            <a:ext cx="57599" cy="831799"/>
            <a:chOff x="2038689" y="173907"/>
            <a:chExt cx="57599" cy="831799"/>
          </a:xfrm>
        </p:grpSpPr>
        <p:sp>
          <p:nvSpPr>
            <p:cNvPr id="159" name="Google Shape;159;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8008096" y="2108910"/>
            <a:ext cx="199001" cy="2139769"/>
            <a:chOff x="8008096" y="2108910"/>
            <a:chExt cx="199001" cy="2139769"/>
          </a:xfrm>
        </p:grpSpPr>
        <p:sp>
          <p:nvSpPr>
            <p:cNvPr id="162" name="Google Shape;162;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8"/>
          <p:cNvGrpSpPr/>
          <p:nvPr/>
        </p:nvGrpSpPr>
        <p:grpSpPr>
          <a:xfrm>
            <a:off x="4095146" y="-859690"/>
            <a:ext cx="199001" cy="2139769"/>
            <a:chOff x="8008096" y="2108910"/>
            <a:chExt cx="199001" cy="2139769"/>
          </a:xfrm>
        </p:grpSpPr>
        <p:sp>
          <p:nvSpPr>
            <p:cNvPr id="166" name="Google Shape;166;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6333286" y="3704939"/>
            <a:ext cx="133252" cy="1952377"/>
            <a:chOff x="6780548" y="337714"/>
            <a:chExt cx="133252" cy="1952377"/>
          </a:xfrm>
        </p:grpSpPr>
        <p:sp>
          <p:nvSpPr>
            <p:cNvPr id="169" name="Google Shape;16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2702021" y="3612763"/>
            <a:ext cx="121172" cy="760495"/>
            <a:chOff x="5245196" y="3136513"/>
            <a:chExt cx="121172" cy="760495"/>
          </a:xfrm>
        </p:grpSpPr>
        <p:sp>
          <p:nvSpPr>
            <p:cNvPr id="172" name="Google Shape;172;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9" name="Google Shape;17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0" name="Google Shape;18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1" name="Google Shape;18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1" name="Google Shape;231;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32" name="Google Shape;232;p12"/>
          <p:cNvGrpSpPr/>
          <p:nvPr/>
        </p:nvGrpSpPr>
        <p:grpSpPr>
          <a:xfrm>
            <a:off x="722446" y="3412541"/>
            <a:ext cx="7699120" cy="1883463"/>
            <a:chOff x="4558950" y="838825"/>
            <a:chExt cx="2813800" cy="688350"/>
          </a:xfrm>
        </p:grpSpPr>
        <p:sp>
          <p:nvSpPr>
            <p:cNvPr id="233" name="Google Shape;233;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50"/>
        <p:cNvGrpSpPr/>
        <p:nvPr/>
      </p:nvGrpSpPr>
      <p:grpSpPr>
        <a:xfrm>
          <a:off x="0" y="0"/>
          <a:ext cx="0" cy="0"/>
          <a:chOff x="0" y="0"/>
          <a:chExt cx="0" cy="0"/>
        </a:xfrm>
      </p:grpSpPr>
      <p:sp>
        <p:nvSpPr>
          <p:cNvPr id="351" name="Google Shape;351;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2" name="Google Shape;352;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3" name="Google Shape;353;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4" name="Google Shape;354;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5" name="Google Shape;355;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6" name="Google Shape;356;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8" name="Google Shape;358;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9" name="Google Shape;359;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0" name="Google Shape;360;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63" r:id="rId9"/>
    <p:sldLayoutId id="2147483666" r:id="rId10"/>
    <p:sldLayoutId id="2147483667" r:id="rId11"/>
    <p:sldLayoutId id="2147483668" r:id="rId12"/>
    <p:sldLayoutId id="2147483669"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8"/>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28"/>
          <p:cNvGrpSpPr/>
          <p:nvPr/>
        </p:nvGrpSpPr>
        <p:grpSpPr>
          <a:xfrm>
            <a:off x="6780548" y="337714"/>
            <a:ext cx="133252" cy="1952377"/>
            <a:chOff x="6780548" y="337714"/>
            <a:chExt cx="133252" cy="1952377"/>
          </a:xfrm>
        </p:grpSpPr>
        <p:sp>
          <p:nvSpPr>
            <p:cNvPr id="518" name="Google Shape;518;p2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28"/>
          <p:cNvGrpSpPr/>
          <p:nvPr/>
        </p:nvGrpSpPr>
        <p:grpSpPr>
          <a:xfrm>
            <a:off x="1608717" y="1280046"/>
            <a:ext cx="199237" cy="2828935"/>
            <a:chOff x="1608717" y="1280046"/>
            <a:chExt cx="199237" cy="2828935"/>
          </a:xfrm>
        </p:grpSpPr>
        <p:sp>
          <p:nvSpPr>
            <p:cNvPr id="521" name="Google Shape;521;p2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8"/>
          <p:cNvGrpSpPr/>
          <p:nvPr/>
        </p:nvGrpSpPr>
        <p:grpSpPr>
          <a:xfrm>
            <a:off x="4472500" y="3928605"/>
            <a:ext cx="199001" cy="867198"/>
            <a:chOff x="4475150" y="4052605"/>
            <a:chExt cx="199001" cy="867198"/>
          </a:xfrm>
        </p:grpSpPr>
        <p:sp>
          <p:nvSpPr>
            <p:cNvPr id="525" name="Google Shape;525;p28"/>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28"/>
          <p:cNvSpPr/>
          <p:nvPr/>
        </p:nvSpPr>
        <p:spPr>
          <a:xfrm>
            <a:off x="1008150" y="337725"/>
            <a:ext cx="7127700" cy="4155600"/>
          </a:xfrm>
          <a:prstGeom prst="rect">
            <a:avLst/>
          </a:prstGeom>
          <a:solidFill>
            <a:srgbClr val="2121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29" name="Google Shape;529;p28"/>
          <p:cNvSpPr txBox="1">
            <a:spLocks noGrp="1"/>
          </p:cNvSpPr>
          <p:nvPr>
            <p:ph type="subTitle" idx="1"/>
          </p:nvPr>
        </p:nvSpPr>
        <p:spPr>
          <a:xfrm>
            <a:off x="1355850" y="3411050"/>
            <a:ext cx="6432300" cy="5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Carson Chan, Jing Hu, Weize Ou, Haocheng Fan, Yang Shen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30" name="Google Shape;530;p28"/>
          <p:cNvSpPr txBox="1">
            <a:spLocks noGrp="1"/>
          </p:cNvSpPr>
          <p:nvPr>
            <p:ph type="ctrTitle"/>
          </p:nvPr>
        </p:nvSpPr>
        <p:spPr>
          <a:xfrm>
            <a:off x="1561650" y="376338"/>
            <a:ext cx="6020700" cy="2052600"/>
          </a:xfrm>
          <a:prstGeom prst="rect">
            <a:avLst/>
          </a:prstGeom>
          <a:solidFill>
            <a:srgbClr val="9E9E9E">
              <a:alpha val="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a:t>Prediction Model for PM 2.5</a:t>
            </a:r>
            <a:endParaRPr/>
          </a:p>
        </p:txBody>
      </p:sp>
      <p:sp>
        <p:nvSpPr>
          <p:cNvPr id="531" name="Google Shape;531;p28"/>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28"/>
          <p:cNvGrpSpPr/>
          <p:nvPr/>
        </p:nvGrpSpPr>
        <p:grpSpPr>
          <a:xfrm>
            <a:off x="6232314" y="3696331"/>
            <a:ext cx="121434" cy="1073147"/>
            <a:chOff x="6232314" y="3696331"/>
            <a:chExt cx="121434" cy="1073147"/>
          </a:xfrm>
        </p:grpSpPr>
        <p:sp>
          <p:nvSpPr>
            <p:cNvPr id="535" name="Google Shape;535;p28"/>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8"/>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28"/>
          <p:cNvGrpSpPr/>
          <p:nvPr/>
        </p:nvGrpSpPr>
        <p:grpSpPr>
          <a:xfrm>
            <a:off x="8008096" y="2108910"/>
            <a:ext cx="199001" cy="2139769"/>
            <a:chOff x="8008096" y="2108910"/>
            <a:chExt cx="199001" cy="2139769"/>
          </a:xfrm>
        </p:grpSpPr>
        <p:sp>
          <p:nvSpPr>
            <p:cNvPr id="540" name="Google Shape;540;p2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543" name="Google Shape;543;p28"/>
          <p:cNvSpPr txBox="1"/>
          <p:nvPr/>
        </p:nvSpPr>
        <p:spPr>
          <a:xfrm>
            <a:off x="3072000" y="2505613"/>
            <a:ext cx="3000000" cy="7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Share Tech"/>
                <a:ea typeface="Share Tech"/>
                <a:cs typeface="Share Tech"/>
                <a:sym typeface="Share Tech"/>
              </a:rPr>
              <a:t>CEE154/254</a:t>
            </a:r>
            <a:endParaRPr sz="2400">
              <a:solidFill>
                <a:schemeClr val="lt1"/>
              </a:solidFill>
              <a:latin typeface="Share Tech"/>
              <a:ea typeface="Share Tech"/>
              <a:cs typeface="Share Tech"/>
              <a:sym typeface="Share Tech"/>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cxnSp>
        <p:nvCxnSpPr>
          <p:cNvPr id="680" name="Google Shape;680;p37"/>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1" name="Google Shape;681;p37"/>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2" name="Google Shape;682;p37"/>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3" name="Google Shape;683;p37"/>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684" name="Google Shape;684;p3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Pre-processing</a:t>
            </a:r>
            <a:endParaRPr/>
          </a:p>
        </p:txBody>
      </p:sp>
      <p:cxnSp>
        <p:nvCxnSpPr>
          <p:cNvPr id="685" name="Google Shape;685;p37"/>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686" name="Google Shape;686;p37"/>
          <p:cNvGrpSpPr/>
          <p:nvPr/>
        </p:nvGrpSpPr>
        <p:grpSpPr>
          <a:xfrm>
            <a:off x="1372725" y="2731350"/>
            <a:ext cx="373500" cy="373500"/>
            <a:chOff x="1372725" y="1912500"/>
            <a:chExt cx="373500" cy="373500"/>
          </a:xfrm>
        </p:grpSpPr>
        <p:sp>
          <p:nvSpPr>
            <p:cNvPr id="687" name="Google Shape;687;p37"/>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7"/>
          <p:cNvGrpSpPr/>
          <p:nvPr/>
        </p:nvGrpSpPr>
        <p:grpSpPr>
          <a:xfrm>
            <a:off x="3401092" y="2731350"/>
            <a:ext cx="373500" cy="373500"/>
            <a:chOff x="3212675" y="1912500"/>
            <a:chExt cx="373500" cy="373500"/>
          </a:xfrm>
        </p:grpSpPr>
        <p:sp>
          <p:nvSpPr>
            <p:cNvPr id="690" name="Google Shape;690;p37"/>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7"/>
          <p:cNvGrpSpPr/>
          <p:nvPr/>
        </p:nvGrpSpPr>
        <p:grpSpPr>
          <a:xfrm>
            <a:off x="5429458" y="2731350"/>
            <a:ext cx="373500" cy="373500"/>
            <a:chOff x="5557850" y="1912500"/>
            <a:chExt cx="373500" cy="373500"/>
          </a:xfrm>
        </p:grpSpPr>
        <p:sp>
          <p:nvSpPr>
            <p:cNvPr id="693" name="Google Shape;693;p37"/>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7"/>
          <p:cNvGrpSpPr/>
          <p:nvPr/>
        </p:nvGrpSpPr>
        <p:grpSpPr>
          <a:xfrm>
            <a:off x="7457825" y="2731350"/>
            <a:ext cx="373500" cy="373500"/>
            <a:chOff x="7457825" y="1912500"/>
            <a:chExt cx="373500" cy="373500"/>
          </a:xfrm>
        </p:grpSpPr>
        <p:sp>
          <p:nvSpPr>
            <p:cNvPr id="696" name="Google Shape;696;p37"/>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7"/>
          <p:cNvSpPr txBox="1">
            <a:spLocks noGrp="1"/>
          </p:cNvSpPr>
          <p:nvPr>
            <p:ph type="ctrTitle" idx="4294967295"/>
          </p:nvPr>
        </p:nvSpPr>
        <p:spPr>
          <a:xfrm>
            <a:off x="610450" y="1772079"/>
            <a:ext cx="1881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 Splitted static sensor data</a:t>
            </a:r>
            <a:endParaRPr sz="1800"/>
          </a:p>
        </p:txBody>
      </p:sp>
      <p:sp>
        <p:nvSpPr>
          <p:cNvPr id="699" name="Google Shape;699;p37"/>
          <p:cNvSpPr txBox="1">
            <a:spLocks noGrp="1"/>
          </p:cNvSpPr>
          <p:nvPr>
            <p:ph type="ctrTitle" idx="4294967295"/>
          </p:nvPr>
        </p:nvSpPr>
        <p:spPr>
          <a:xfrm>
            <a:off x="672039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Moving-average</a:t>
            </a:r>
            <a:endParaRPr sz="1800"/>
          </a:p>
        </p:txBody>
      </p:sp>
      <p:sp>
        <p:nvSpPr>
          <p:cNvPr id="700" name="Google Shape;700;p37"/>
          <p:cNvSpPr txBox="1">
            <a:spLocks noGrp="1"/>
          </p:cNvSpPr>
          <p:nvPr>
            <p:ph type="ctrTitle" idx="4294967295"/>
          </p:nvPr>
        </p:nvSpPr>
        <p:spPr>
          <a:xfrm>
            <a:off x="264720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Remove outlier</a:t>
            </a:r>
            <a:endParaRPr sz="1800"/>
          </a:p>
        </p:txBody>
      </p:sp>
      <p:sp>
        <p:nvSpPr>
          <p:cNvPr id="701" name="Google Shape;701;p37"/>
          <p:cNvSpPr txBox="1">
            <a:spLocks noGrp="1"/>
          </p:cNvSpPr>
          <p:nvPr>
            <p:ph type="ctrTitle" idx="4294967295"/>
          </p:nvPr>
        </p:nvSpPr>
        <p:spPr>
          <a:xfrm>
            <a:off x="4683938" y="1739876"/>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 Take Average &amp; fill-missing</a:t>
            </a:r>
            <a:endParaRPr sz="1800"/>
          </a:p>
        </p:txBody>
      </p:sp>
      <p:sp>
        <p:nvSpPr>
          <p:cNvPr id="702" name="Google Shape;702;p37"/>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Step 01</a:t>
            </a:r>
            <a:endParaRPr sz="2400">
              <a:solidFill>
                <a:schemeClr val="accent2"/>
              </a:solidFill>
            </a:endParaRPr>
          </a:p>
        </p:txBody>
      </p:sp>
      <p:sp>
        <p:nvSpPr>
          <p:cNvPr id="703" name="Google Shape;703;p37"/>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Step 02</a:t>
            </a:r>
            <a:endParaRPr sz="2400">
              <a:solidFill>
                <a:schemeClr val="accent1"/>
              </a:solidFill>
            </a:endParaRPr>
          </a:p>
        </p:txBody>
      </p:sp>
      <p:sp>
        <p:nvSpPr>
          <p:cNvPr id="704" name="Google Shape;704;p37"/>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Step 03</a:t>
            </a:r>
            <a:endParaRPr sz="2400">
              <a:solidFill>
                <a:schemeClr val="accent3"/>
              </a:solidFill>
            </a:endParaRPr>
          </a:p>
        </p:txBody>
      </p:sp>
      <p:sp>
        <p:nvSpPr>
          <p:cNvPr id="705" name="Google Shape;705;p37"/>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Step 04</a:t>
            </a:r>
            <a:endParaRPr sz="2400">
              <a:solidFill>
                <a:schemeClr val="accent4"/>
              </a:solidFill>
            </a:endParaRPr>
          </a:p>
        </p:txBody>
      </p:sp>
      <p:sp>
        <p:nvSpPr>
          <p:cNvPr id="706" name="Google Shape;70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8"/>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
        <p:nvSpPr>
          <p:cNvPr id="712" name="Google Shape;712;p38"/>
          <p:cNvSpPr txBox="1">
            <a:spLocks noGrp="1"/>
          </p:cNvSpPr>
          <p:nvPr>
            <p:ph type="ctrTitle"/>
          </p:nvPr>
        </p:nvSpPr>
        <p:spPr>
          <a:xfrm>
            <a:off x="4203640" y="1386463"/>
            <a:ext cx="2823300" cy="644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latin typeface="Share Tech"/>
                <a:ea typeface="Share Tech"/>
                <a:cs typeface="Share Tech"/>
                <a:sym typeface="Share Tech"/>
              </a:rPr>
              <a:t>Spatio-temperal data</a:t>
            </a:r>
            <a:endParaRPr>
              <a:latin typeface="Share Tech"/>
              <a:ea typeface="Share Tech"/>
              <a:cs typeface="Share Tech"/>
              <a:sym typeface="Share Tech"/>
            </a:endParaRPr>
          </a:p>
        </p:txBody>
      </p:sp>
      <p:sp>
        <p:nvSpPr>
          <p:cNvPr id="713" name="Google Shape;713;p38"/>
          <p:cNvSpPr txBox="1">
            <a:spLocks noGrp="1"/>
          </p:cNvSpPr>
          <p:nvPr>
            <p:ph type="subTitle" idx="1"/>
          </p:nvPr>
        </p:nvSpPr>
        <p:spPr>
          <a:xfrm>
            <a:off x="4203640" y="1961338"/>
            <a:ext cx="3112200" cy="93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400"/>
              <a:t>GPR takes into account the spatio and temperal correlation within the data. </a:t>
            </a:r>
            <a:endParaRPr sz="1400"/>
          </a:p>
        </p:txBody>
      </p:sp>
      <p:sp>
        <p:nvSpPr>
          <p:cNvPr id="714" name="Google Shape;714;p38"/>
          <p:cNvSpPr txBox="1">
            <a:spLocks noGrp="1"/>
          </p:cNvSpPr>
          <p:nvPr>
            <p:ph type="ctrTitle" idx="2"/>
          </p:nvPr>
        </p:nvSpPr>
        <p:spPr>
          <a:xfrm>
            <a:off x="1691005" y="3386785"/>
            <a:ext cx="3149700" cy="47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latin typeface="Share Tech"/>
                <a:ea typeface="Share Tech"/>
                <a:cs typeface="Share Tech"/>
                <a:sym typeface="Share Tech"/>
              </a:rPr>
              <a:t>Multiple dimension data</a:t>
            </a:r>
            <a:endParaRPr>
              <a:latin typeface="Share Tech"/>
              <a:ea typeface="Share Tech"/>
              <a:cs typeface="Share Tech"/>
              <a:sym typeface="Share Tech"/>
            </a:endParaRPr>
          </a:p>
        </p:txBody>
      </p:sp>
      <p:sp>
        <p:nvSpPr>
          <p:cNvPr id="715" name="Google Shape;715;p38"/>
          <p:cNvSpPr txBox="1">
            <a:spLocks noGrp="1"/>
          </p:cNvSpPr>
          <p:nvPr>
            <p:ph type="subTitle" idx="3"/>
          </p:nvPr>
        </p:nvSpPr>
        <p:spPr>
          <a:xfrm>
            <a:off x="1153725" y="3846525"/>
            <a:ext cx="3580800" cy="706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r>
              <a:rPr lang="en" sz="1400"/>
              <a:t>A GP is an infinite-dimensional object, allowing for multiple inputs.</a:t>
            </a:r>
            <a:endParaRPr sz="1400"/>
          </a:p>
        </p:txBody>
      </p:sp>
      <p:sp>
        <p:nvSpPr>
          <p:cNvPr id="716" name="Google Shape;716;p38"/>
          <p:cNvSpPr/>
          <p:nvPr/>
        </p:nvSpPr>
        <p:spPr>
          <a:xfrm>
            <a:off x="320535" y="1476295"/>
            <a:ext cx="259800" cy="277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8"/>
          <p:cNvSpPr/>
          <p:nvPr/>
        </p:nvSpPr>
        <p:spPr>
          <a:xfrm>
            <a:off x="7953310" y="4250475"/>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pic>
        <p:nvPicPr>
          <p:cNvPr id="719" name="Google Shape;719;p38"/>
          <p:cNvPicPr preferRelativeResize="0"/>
          <p:nvPr/>
        </p:nvPicPr>
        <p:blipFill rotWithShape="1">
          <a:blip r:embed="rId3">
            <a:alphaModFix/>
          </a:blip>
          <a:srcRect/>
          <a:stretch/>
        </p:blipFill>
        <p:spPr>
          <a:xfrm>
            <a:off x="580330" y="1476290"/>
            <a:ext cx="3435984" cy="1353185"/>
          </a:xfrm>
          <a:prstGeom prst="rect">
            <a:avLst/>
          </a:prstGeom>
          <a:noFill/>
          <a:ln>
            <a:noFill/>
          </a:ln>
        </p:spPr>
      </p:pic>
      <p:pic>
        <p:nvPicPr>
          <p:cNvPr id="720" name="Google Shape;720;p38"/>
          <p:cNvPicPr preferRelativeResize="0"/>
          <p:nvPr/>
        </p:nvPicPr>
        <p:blipFill rotWithShape="1">
          <a:blip r:embed="rId4">
            <a:alphaModFix/>
          </a:blip>
          <a:srcRect l="8466" b="10634"/>
          <a:stretch/>
        </p:blipFill>
        <p:spPr>
          <a:xfrm>
            <a:off x="4768850" y="3234690"/>
            <a:ext cx="3184525" cy="626110"/>
          </a:xfrm>
          <a:prstGeom prst="rect">
            <a:avLst/>
          </a:prstGeom>
          <a:noFill/>
          <a:ln>
            <a:noFill/>
          </a:ln>
        </p:spPr>
      </p:pic>
      <p:pic>
        <p:nvPicPr>
          <p:cNvPr id="721" name="Google Shape;721;p38" descr="kernel_cookbook"/>
          <p:cNvPicPr preferRelativeResize="0"/>
          <p:nvPr/>
        </p:nvPicPr>
        <p:blipFill rotWithShape="1">
          <a:blip r:embed="rId5">
            <a:alphaModFix/>
          </a:blip>
          <a:srcRect/>
          <a:stretch/>
        </p:blipFill>
        <p:spPr>
          <a:xfrm>
            <a:off x="4768850" y="3861435"/>
            <a:ext cx="3184525" cy="802005"/>
          </a:xfrm>
          <a:prstGeom prst="rect">
            <a:avLst/>
          </a:prstGeom>
          <a:noFill/>
          <a:ln>
            <a:noFill/>
          </a:ln>
        </p:spPr>
      </p:pic>
      <p:sp>
        <p:nvSpPr>
          <p:cNvPr id="722" name="Google Shape;722;p38"/>
          <p:cNvSpPr txBox="1"/>
          <p:nvPr/>
        </p:nvSpPr>
        <p:spPr>
          <a:xfrm>
            <a:off x="198970" y="712945"/>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Why GRP?</a:t>
            </a:r>
            <a:endParaRPr sz="2400" b="0" i="0" u="none" strike="noStrike" cap="none">
              <a:solidFill>
                <a:srgbClr val="00B0F0"/>
              </a:solidFill>
              <a:latin typeface="Share Tech"/>
              <a:ea typeface="Share Tech"/>
              <a:cs typeface="Share Tech"/>
              <a:sym typeface="Share Tech"/>
            </a:endParaRPr>
          </a:p>
        </p:txBody>
      </p:sp>
      <p:sp>
        <p:nvSpPr>
          <p:cNvPr id="723" name="Google Shape;723;p38"/>
          <p:cNvSpPr txBox="1"/>
          <p:nvPr/>
        </p:nvSpPr>
        <p:spPr>
          <a:xfrm>
            <a:off x="6141720" y="3322320"/>
            <a:ext cx="446400" cy="303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2D</a:t>
            </a:r>
            <a:endParaRPr sz="1400" b="0" i="0" u="none" strike="noStrike" cap="none">
              <a:solidFill>
                <a:srgbClr val="000000"/>
              </a:solidFill>
              <a:latin typeface="Arial"/>
              <a:ea typeface="Arial"/>
              <a:cs typeface="Arial"/>
              <a:sym typeface="Arial"/>
            </a:endParaRPr>
          </a:p>
        </p:txBody>
      </p:sp>
      <p:sp>
        <p:nvSpPr>
          <p:cNvPr id="724" name="Google Shape;724;p38"/>
          <p:cNvSpPr txBox="1"/>
          <p:nvPr/>
        </p:nvSpPr>
        <p:spPr>
          <a:xfrm>
            <a:off x="6155690" y="4356735"/>
            <a:ext cx="446400" cy="303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3D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9"/>
          <p:cNvSpPr txBox="1">
            <a:spLocks noGrp="1"/>
          </p:cNvSpPr>
          <p:nvPr>
            <p:ph type="ctrTitle" idx="13"/>
          </p:nvPr>
        </p:nvSpPr>
        <p:spPr>
          <a:xfrm>
            <a:off x="5168265" y="3291840"/>
            <a:ext cx="1800900" cy="61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700"/>
              <a:t>TRAINING ENVIRONMENT</a:t>
            </a:r>
            <a:endParaRPr sz="1700"/>
          </a:p>
        </p:txBody>
      </p:sp>
      <p:sp>
        <p:nvSpPr>
          <p:cNvPr id="730" name="Google Shape;730;p39"/>
          <p:cNvSpPr txBox="1">
            <a:spLocks noGrp="1"/>
          </p:cNvSpPr>
          <p:nvPr>
            <p:ph type="subTitle" idx="1"/>
          </p:nvPr>
        </p:nvSpPr>
        <p:spPr>
          <a:xfrm>
            <a:off x="5168265" y="3829685"/>
            <a:ext cx="1753800" cy="75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100"/>
              <a:t>Matlab.</a:t>
            </a:r>
            <a:endParaRPr sz="1100"/>
          </a:p>
        </p:txBody>
      </p:sp>
      <p:sp>
        <p:nvSpPr>
          <p:cNvPr id="731" name="Google Shape;731;p39"/>
          <p:cNvSpPr txBox="1">
            <a:spLocks noGrp="1"/>
          </p:cNvSpPr>
          <p:nvPr>
            <p:ph type="ctrTitle" idx="4"/>
          </p:nvPr>
        </p:nvSpPr>
        <p:spPr>
          <a:xfrm>
            <a:off x="2857500" y="3280410"/>
            <a:ext cx="1633200" cy="64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700"/>
              <a:t>HOW TO TRAIN THE MODEL</a:t>
            </a:r>
            <a:endParaRPr sz="1700"/>
          </a:p>
        </p:txBody>
      </p:sp>
      <p:sp>
        <p:nvSpPr>
          <p:cNvPr id="732" name="Google Shape;732;p39"/>
          <p:cNvSpPr txBox="1">
            <a:spLocks noGrp="1"/>
          </p:cNvSpPr>
          <p:nvPr>
            <p:ph type="ctrTitle"/>
          </p:nvPr>
        </p:nvSpPr>
        <p:spPr>
          <a:xfrm>
            <a:off x="802640" y="3223895"/>
            <a:ext cx="2152800" cy="459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700"/>
              <a:t>GOAL</a:t>
            </a:r>
            <a:endParaRPr sz="1700"/>
          </a:p>
        </p:txBody>
      </p:sp>
      <p:sp>
        <p:nvSpPr>
          <p:cNvPr id="733" name="Google Shape;733;p39"/>
          <p:cNvSpPr txBox="1">
            <a:spLocks noGrp="1"/>
          </p:cNvSpPr>
          <p:nvPr>
            <p:ph type="subTitle" idx="2"/>
          </p:nvPr>
        </p:nvSpPr>
        <p:spPr>
          <a:xfrm>
            <a:off x="765810" y="3829685"/>
            <a:ext cx="1755900" cy="87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100"/>
              <a:t>Do short term prediction and interpolation</a:t>
            </a:r>
            <a:endParaRPr sz="1100"/>
          </a:p>
        </p:txBody>
      </p:sp>
      <p:sp>
        <p:nvSpPr>
          <p:cNvPr id="734" name="Google Shape;734;p39"/>
          <p:cNvSpPr txBox="1">
            <a:spLocks noGrp="1"/>
          </p:cNvSpPr>
          <p:nvPr>
            <p:ph type="title" idx="3"/>
          </p:nvPr>
        </p:nvSpPr>
        <p:spPr>
          <a:xfrm>
            <a:off x="766100"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01</a:t>
            </a:r>
            <a:endParaRPr/>
          </a:p>
        </p:txBody>
      </p:sp>
      <p:sp>
        <p:nvSpPr>
          <p:cNvPr id="735" name="Google Shape;735;p39"/>
          <p:cNvSpPr txBox="1">
            <a:spLocks noGrp="1"/>
          </p:cNvSpPr>
          <p:nvPr>
            <p:ph type="subTitle" idx="5"/>
          </p:nvPr>
        </p:nvSpPr>
        <p:spPr>
          <a:xfrm>
            <a:off x="2857500" y="3829685"/>
            <a:ext cx="1918200" cy="97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100"/>
              <a:t>Use posterior (train data) to approximate the distribution function of pm2.5.</a:t>
            </a:r>
            <a:endParaRPr sz="1100"/>
          </a:p>
        </p:txBody>
      </p:sp>
      <p:sp>
        <p:nvSpPr>
          <p:cNvPr id="736" name="Google Shape;736;p39"/>
          <p:cNvSpPr txBox="1">
            <a:spLocks noGrp="1"/>
          </p:cNvSpPr>
          <p:nvPr>
            <p:ph type="title" idx="6"/>
          </p:nvPr>
        </p:nvSpPr>
        <p:spPr>
          <a:xfrm>
            <a:off x="2857612"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02</a:t>
            </a:r>
            <a:endParaRPr/>
          </a:p>
        </p:txBody>
      </p:sp>
      <p:sp>
        <p:nvSpPr>
          <p:cNvPr id="737" name="Google Shape;737;p39"/>
          <p:cNvSpPr txBox="1">
            <a:spLocks noGrp="1"/>
          </p:cNvSpPr>
          <p:nvPr>
            <p:ph type="title" idx="9"/>
          </p:nvPr>
        </p:nvSpPr>
        <p:spPr>
          <a:xfrm>
            <a:off x="5167739"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03</a:t>
            </a:r>
            <a:endParaRPr/>
          </a:p>
        </p:txBody>
      </p:sp>
      <p:sp>
        <p:nvSpPr>
          <p:cNvPr id="738" name="Google Shape;738;p39"/>
          <p:cNvSpPr/>
          <p:nvPr/>
        </p:nvSpPr>
        <p:spPr>
          <a:xfrm>
            <a:off x="7661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9"/>
          <p:cNvSpPr/>
          <p:nvPr/>
        </p:nvSpPr>
        <p:spPr>
          <a:xfrm>
            <a:off x="2857612"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9"/>
          <p:cNvSpPr/>
          <p:nvPr/>
        </p:nvSpPr>
        <p:spPr>
          <a:xfrm>
            <a:off x="5167739"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1" name="Google Shape;741;p39"/>
          <p:cNvCxnSpPr>
            <a:stCxn id="738" idx="1"/>
            <a:endCxn id="734" idx="1"/>
          </p:cNvCxnSpPr>
          <p:nvPr/>
        </p:nvCxnSpPr>
        <p:spPr>
          <a:xfrm>
            <a:off x="766100"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742" name="Google Shape;742;p39"/>
          <p:cNvCxnSpPr>
            <a:stCxn id="739" idx="1"/>
            <a:endCxn id="736" idx="1"/>
          </p:cNvCxnSpPr>
          <p:nvPr/>
        </p:nvCxnSpPr>
        <p:spPr>
          <a:xfrm>
            <a:off x="2857612"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743" name="Google Shape;743;p39"/>
          <p:cNvCxnSpPr>
            <a:stCxn id="740" idx="1"/>
            <a:endCxn id="737" idx="1"/>
          </p:cNvCxnSpPr>
          <p:nvPr/>
        </p:nvCxnSpPr>
        <p:spPr>
          <a:xfrm>
            <a:off x="5167739"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sp>
        <p:nvSpPr>
          <p:cNvPr id="744" name="Google Shape;744;p39"/>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9"/>
          <p:cNvSpPr/>
          <p:nvPr/>
        </p:nvSpPr>
        <p:spPr>
          <a:xfrm>
            <a:off x="6300453" y="106098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9"/>
          <p:cNvSpPr/>
          <p:nvPr/>
        </p:nvSpPr>
        <p:spPr>
          <a:xfrm>
            <a:off x="5304069" y="1680062"/>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7" name="Google Shape;747;p39"/>
          <p:cNvGrpSpPr/>
          <p:nvPr/>
        </p:nvGrpSpPr>
        <p:grpSpPr>
          <a:xfrm>
            <a:off x="2990351" y="1684655"/>
            <a:ext cx="577210" cy="580283"/>
            <a:chOff x="3095745" y="3805393"/>
            <a:chExt cx="352840" cy="354718"/>
          </a:xfrm>
        </p:grpSpPr>
        <p:sp>
          <p:nvSpPr>
            <p:cNvPr id="748" name="Google Shape;748;p39"/>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9"/>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9"/>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9"/>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9"/>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9"/>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39"/>
          <p:cNvGrpSpPr/>
          <p:nvPr/>
        </p:nvGrpSpPr>
        <p:grpSpPr>
          <a:xfrm>
            <a:off x="888759" y="1680211"/>
            <a:ext cx="583819" cy="580314"/>
            <a:chOff x="3541011" y="3367320"/>
            <a:chExt cx="348257" cy="346188"/>
          </a:xfrm>
        </p:grpSpPr>
        <p:sp>
          <p:nvSpPr>
            <p:cNvPr id="755" name="Google Shape;755;p39"/>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9"/>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9"/>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9"/>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9" name="Google Shape;759;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
        <p:nvSpPr>
          <p:cNvPr id="760" name="Google Shape;760;p39"/>
          <p:cNvSpPr txBox="1"/>
          <p:nvPr/>
        </p:nvSpPr>
        <p:spPr>
          <a:xfrm>
            <a:off x="7174230" y="3277305"/>
            <a:ext cx="18009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dvent Pro SemiBold"/>
              <a:buNone/>
            </a:pPr>
            <a:r>
              <a:rPr lang="en" sz="1700" b="0" i="0" u="none" strike="noStrike" cap="none">
                <a:solidFill>
                  <a:schemeClr val="lt1"/>
                </a:solidFill>
                <a:latin typeface="Advent Pro SemiBold"/>
                <a:ea typeface="Advent Pro SemiBold"/>
                <a:cs typeface="Advent Pro SemiBold"/>
                <a:sym typeface="Advent Pro SemiBold"/>
              </a:rPr>
              <a:t>PERFORMANCE METRIC</a:t>
            </a:r>
            <a:endParaRPr sz="1700" b="0" i="0" u="none" strike="noStrike" cap="none">
              <a:solidFill>
                <a:schemeClr val="lt1"/>
              </a:solidFill>
              <a:latin typeface="Advent Pro SemiBold"/>
              <a:ea typeface="Advent Pro SemiBold"/>
              <a:cs typeface="Advent Pro SemiBold"/>
              <a:sym typeface="Advent Pro SemiBold"/>
            </a:endParaRPr>
          </a:p>
        </p:txBody>
      </p:sp>
      <p:sp>
        <p:nvSpPr>
          <p:cNvPr id="761" name="Google Shape;761;p39"/>
          <p:cNvSpPr txBox="1"/>
          <p:nvPr/>
        </p:nvSpPr>
        <p:spPr>
          <a:xfrm>
            <a:off x="7174230" y="3815150"/>
            <a:ext cx="1753800" cy="7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Maven Pro"/>
              <a:buNone/>
            </a:pPr>
            <a:r>
              <a:rPr lang="en" sz="1100" b="0" i="0" u="none" strike="noStrike" cap="none">
                <a:solidFill>
                  <a:schemeClr val="lt1"/>
                </a:solidFill>
                <a:latin typeface="Maven Pro"/>
                <a:ea typeface="Maven Pro"/>
                <a:cs typeface="Maven Pro"/>
                <a:sym typeface="Maven Pro"/>
              </a:rPr>
              <a:t>NRMSE.</a:t>
            </a:r>
            <a:endParaRPr sz="1100" b="0" i="0" u="none" strike="noStrike" cap="none">
              <a:solidFill>
                <a:schemeClr val="lt1"/>
              </a:solidFill>
              <a:latin typeface="Maven Pro"/>
              <a:ea typeface="Maven Pro"/>
              <a:cs typeface="Maven Pro"/>
              <a:sym typeface="Maven Pro"/>
            </a:endParaRPr>
          </a:p>
        </p:txBody>
      </p:sp>
      <p:sp>
        <p:nvSpPr>
          <p:cNvPr id="762" name="Google Shape;762;p39"/>
          <p:cNvSpPr txBox="1"/>
          <p:nvPr/>
        </p:nvSpPr>
        <p:spPr>
          <a:xfrm>
            <a:off x="7173704" y="2631352"/>
            <a:ext cx="17538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dvent Pro SemiBold"/>
              <a:buNone/>
            </a:pPr>
            <a:r>
              <a:rPr lang="en" sz="4800" i="0" u="none" strike="noStrike" cap="none">
                <a:solidFill>
                  <a:srgbClr val="674EA7"/>
                </a:solidFill>
                <a:latin typeface="Share Tech"/>
                <a:ea typeface="Share Tech"/>
                <a:cs typeface="Share Tech"/>
                <a:sym typeface="Share Tech"/>
              </a:rPr>
              <a:t>04</a:t>
            </a:r>
            <a:endParaRPr sz="4800" i="0" u="none" strike="noStrike" cap="none">
              <a:solidFill>
                <a:srgbClr val="674EA7"/>
              </a:solidFill>
              <a:latin typeface="Share Tech"/>
              <a:ea typeface="Share Tech"/>
              <a:cs typeface="Share Tech"/>
              <a:sym typeface="Share Tech"/>
            </a:endParaRPr>
          </a:p>
        </p:txBody>
      </p:sp>
      <p:sp>
        <p:nvSpPr>
          <p:cNvPr id="763" name="Google Shape;763;p39"/>
          <p:cNvSpPr/>
          <p:nvPr/>
        </p:nvSpPr>
        <p:spPr>
          <a:xfrm>
            <a:off x="7173704" y="1546240"/>
            <a:ext cx="824100" cy="824100"/>
          </a:xfrm>
          <a:prstGeom prst="rect">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4" name="Google Shape;764;p39"/>
          <p:cNvCxnSpPr>
            <a:stCxn id="763" idx="1"/>
            <a:endCxn id="762" idx="1"/>
          </p:cNvCxnSpPr>
          <p:nvPr/>
        </p:nvCxnSpPr>
        <p:spPr>
          <a:xfrm>
            <a:off x="7173704" y="1958290"/>
            <a:ext cx="600" cy="962100"/>
          </a:xfrm>
          <a:prstGeom prst="bentConnector3">
            <a:avLst>
              <a:gd name="adj1" fmla="val -39687500"/>
            </a:avLst>
          </a:prstGeom>
          <a:noFill/>
          <a:ln w="9525" cap="flat" cmpd="sng">
            <a:solidFill>
              <a:schemeClr val="lt1"/>
            </a:solidFill>
            <a:prstDash val="solid"/>
            <a:round/>
            <a:headEnd type="none" w="sm" len="sm"/>
            <a:tailEnd type="none" w="sm" len="sm"/>
          </a:ln>
        </p:spPr>
      </p:cxnSp>
      <p:grpSp>
        <p:nvGrpSpPr>
          <p:cNvPr id="765" name="Google Shape;765;p39"/>
          <p:cNvGrpSpPr/>
          <p:nvPr/>
        </p:nvGrpSpPr>
        <p:grpSpPr>
          <a:xfrm>
            <a:off x="7364072" y="1727166"/>
            <a:ext cx="518154" cy="438781"/>
            <a:chOff x="1305327" y="2894211"/>
            <a:chExt cx="357520" cy="357488"/>
          </a:xfrm>
        </p:grpSpPr>
        <p:sp>
          <p:nvSpPr>
            <p:cNvPr id="766" name="Google Shape;766;p39"/>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9"/>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9"/>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9"/>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9"/>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1" name="Google Shape;771;p39"/>
          <p:cNvSpPr txBox="1">
            <a:spLocks noGrp="1"/>
          </p:cNvSpPr>
          <p:nvPr>
            <p:ph type="ctrTitle" idx="7"/>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0"/>
          <p:cNvSpPr txBox="1">
            <a:spLocks noGrp="1"/>
          </p:cNvSpPr>
          <p:nvPr>
            <p:ph type="ctrTitle"/>
          </p:nvPr>
        </p:nvSpPr>
        <p:spPr>
          <a:xfrm>
            <a:off x="931545" y="1347470"/>
            <a:ext cx="1419300" cy="843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Training dataset</a:t>
            </a:r>
            <a:endParaRPr/>
          </a:p>
        </p:txBody>
      </p:sp>
      <p:sp>
        <p:nvSpPr>
          <p:cNvPr id="777" name="Google Shape;777;p40"/>
          <p:cNvSpPr/>
          <p:nvPr/>
        </p:nvSpPr>
        <p:spPr>
          <a:xfrm>
            <a:off x="809969" y="462827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0"/>
          <p:cNvSpPr/>
          <p:nvPr/>
        </p:nvSpPr>
        <p:spPr>
          <a:xfrm>
            <a:off x="8819879" y="457175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sp>
        <p:nvSpPr>
          <p:cNvPr id="780" name="Google Shape;780;p40"/>
          <p:cNvSpPr txBox="1"/>
          <p:nvPr/>
        </p:nvSpPr>
        <p:spPr>
          <a:xfrm>
            <a:off x="3419475" y="4587875"/>
            <a:ext cx="22230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Dataset dividing strategy</a:t>
            </a:r>
            <a:endParaRPr sz="1400" b="0" i="0" u="none" strike="noStrike" cap="none">
              <a:solidFill>
                <a:schemeClr val="lt1"/>
              </a:solidFill>
              <a:latin typeface="Maven Pro"/>
              <a:ea typeface="Maven Pro"/>
              <a:cs typeface="Maven Pro"/>
              <a:sym typeface="Maven Pro"/>
            </a:endParaRPr>
          </a:p>
        </p:txBody>
      </p:sp>
      <p:sp>
        <p:nvSpPr>
          <p:cNvPr id="781" name="Google Shape;781;p40"/>
          <p:cNvSpPr txBox="1"/>
          <p:nvPr/>
        </p:nvSpPr>
        <p:spPr>
          <a:xfrm>
            <a:off x="906145" y="915670"/>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Validation stage</a:t>
            </a:r>
            <a:endParaRPr sz="2400" b="0" i="0" u="none" strike="noStrike" cap="none">
              <a:solidFill>
                <a:srgbClr val="00B0F0"/>
              </a:solidFill>
              <a:latin typeface="Share Tech"/>
              <a:ea typeface="Share Tech"/>
              <a:cs typeface="Share Tech"/>
              <a:sym typeface="Share Tech"/>
            </a:endParaRPr>
          </a:p>
        </p:txBody>
      </p:sp>
      <p:pic>
        <p:nvPicPr>
          <p:cNvPr id="782" name="Google Shape;782;p40"/>
          <p:cNvPicPr preferRelativeResize="0"/>
          <p:nvPr/>
        </p:nvPicPr>
        <p:blipFill rotWithShape="1">
          <a:blip r:embed="rId3">
            <a:alphaModFix/>
          </a:blip>
          <a:srcRect/>
          <a:stretch/>
        </p:blipFill>
        <p:spPr>
          <a:xfrm>
            <a:off x="2483485" y="1419225"/>
            <a:ext cx="3834900" cy="2933100"/>
          </a:xfrm>
          <a:prstGeom prst="roundRect">
            <a:avLst>
              <a:gd name="adj" fmla="val 4767"/>
            </a:avLst>
          </a:prstGeom>
          <a:noFill/>
          <a:ln>
            <a:noFill/>
          </a:ln>
        </p:spPr>
      </p:pic>
      <p:sp>
        <p:nvSpPr>
          <p:cNvPr id="783" name="Google Shape;783;p40"/>
          <p:cNvSpPr/>
          <p:nvPr/>
        </p:nvSpPr>
        <p:spPr>
          <a:xfrm>
            <a:off x="2987675" y="1635760"/>
            <a:ext cx="2592000" cy="2376300"/>
          </a:xfrm>
          <a:prstGeom prst="rect">
            <a:avLst/>
          </a:prstGeom>
          <a:solidFill>
            <a:srgbClr val="4FA4E0">
              <a:alpha val="466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p40"/>
          <p:cNvSpPr/>
          <p:nvPr/>
        </p:nvSpPr>
        <p:spPr>
          <a:xfrm>
            <a:off x="5579745" y="1635760"/>
            <a:ext cx="432300" cy="2376300"/>
          </a:xfrm>
          <a:prstGeom prst="rect">
            <a:avLst/>
          </a:prstGeom>
          <a:solidFill>
            <a:schemeClr val="accent1">
              <a:alpha val="5373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85" name="Google Shape;785;p40"/>
          <p:cNvCxnSpPr/>
          <p:nvPr/>
        </p:nvCxnSpPr>
        <p:spPr>
          <a:xfrm rot="-5400000" flipH="1">
            <a:off x="840495" y="1575680"/>
            <a:ext cx="2238300" cy="2056200"/>
          </a:xfrm>
          <a:prstGeom prst="bentConnector4">
            <a:avLst>
              <a:gd name="adj1" fmla="val 993"/>
              <a:gd name="adj2" fmla="val 0"/>
            </a:avLst>
          </a:prstGeom>
          <a:noFill/>
          <a:ln w="38100" cap="flat" cmpd="sng">
            <a:solidFill>
              <a:srgbClr val="0069B2"/>
            </a:solidFill>
            <a:prstDash val="solid"/>
            <a:round/>
            <a:headEnd type="none" w="sm" len="sm"/>
            <a:tailEnd type="none" w="sm" len="sm"/>
          </a:ln>
        </p:spPr>
      </p:cxnSp>
      <p:cxnSp>
        <p:nvCxnSpPr>
          <p:cNvPr id="786" name="Google Shape;786;p40"/>
          <p:cNvCxnSpPr/>
          <p:nvPr/>
        </p:nvCxnSpPr>
        <p:spPr>
          <a:xfrm flipH="1">
            <a:off x="6012090" y="1485265"/>
            <a:ext cx="2175600" cy="2166600"/>
          </a:xfrm>
          <a:prstGeom prst="bentConnector3">
            <a:avLst>
              <a:gd name="adj1" fmla="val -10946"/>
            </a:avLst>
          </a:prstGeom>
          <a:noFill/>
          <a:ln w="38100" cap="flat" cmpd="sng">
            <a:solidFill>
              <a:schemeClr val="accent4"/>
            </a:solidFill>
            <a:prstDash val="solid"/>
            <a:round/>
            <a:headEnd type="none" w="sm" len="sm"/>
            <a:tailEnd type="none" w="sm" len="sm"/>
          </a:ln>
        </p:spPr>
      </p:cxnSp>
      <p:sp>
        <p:nvSpPr>
          <p:cNvPr id="787" name="Google Shape;787;p40"/>
          <p:cNvSpPr txBox="1"/>
          <p:nvPr/>
        </p:nvSpPr>
        <p:spPr>
          <a:xfrm>
            <a:off x="6732270" y="1275715"/>
            <a:ext cx="1419300" cy="843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800"/>
              <a:buFont typeface="Fira Sans Condensed Medium"/>
              <a:buNone/>
            </a:pPr>
            <a:r>
              <a:rPr lang="en" sz="2400" b="0" i="0" u="none" strike="noStrike" cap="none">
                <a:solidFill>
                  <a:schemeClr val="lt1"/>
                </a:solidFill>
                <a:latin typeface="Share Tech"/>
                <a:ea typeface="Share Tech"/>
                <a:cs typeface="Share Tech"/>
                <a:sym typeface="Share Tech"/>
              </a:rPr>
              <a:t>Validationdataset</a:t>
            </a:r>
            <a:endParaRPr sz="2400" b="0" i="0" u="none" strike="noStrike" cap="none">
              <a:solidFill>
                <a:schemeClr val="lt1"/>
              </a:solidFill>
              <a:latin typeface="Share Tech"/>
              <a:ea typeface="Share Tech"/>
              <a:cs typeface="Share Tech"/>
              <a:sym typeface="Share Tech"/>
            </a:endParaRPr>
          </a:p>
        </p:txBody>
      </p:sp>
      <p:sp>
        <p:nvSpPr>
          <p:cNvPr id="788" name="Google Shape;788;p40"/>
          <p:cNvSpPr txBox="1">
            <a:spLocks noGrp="1"/>
          </p:cNvSpPr>
          <p:nvPr>
            <p:ph type="subTitle" idx="3"/>
          </p:nvPr>
        </p:nvSpPr>
        <p:spPr>
          <a:xfrm>
            <a:off x="931650" y="2748975"/>
            <a:ext cx="1623600" cy="10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Fira Sans Condensed Medium"/>
              <a:buNone/>
            </a:pPr>
            <a:r>
              <a:rPr lang="en" sz="1200" i="0" u="none" strike="noStrike" cap="none">
                <a:solidFill>
                  <a:schemeClr val="lt1"/>
                </a:solidFill>
              </a:rPr>
              <a:t>First 80% of the data in chronological order </a:t>
            </a:r>
            <a:endParaRPr sz="1200" i="0" u="none" strike="noStrike" cap="none">
              <a:solidFill>
                <a:schemeClr val="lt1"/>
              </a:solidFill>
            </a:endParaRPr>
          </a:p>
          <a:p>
            <a:pPr marL="0" marR="0" lvl="0" indent="0" algn="ctr" rtl="0">
              <a:lnSpc>
                <a:spcPct val="100000"/>
              </a:lnSpc>
              <a:spcBef>
                <a:spcPts val="0"/>
              </a:spcBef>
              <a:spcAft>
                <a:spcPts val="0"/>
              </a:spcAft>
              <a:buClr>
                <a:srgbClr val="000000"/>
              </a:buClr>
              <a:buSzPts val="1800"/>
              <a:buFont typeface="Fira Sans Condensed Medium"/>
              <a:buNone/>
            </a:pPr>
            <a:r>
              <a:rPr lang="en" sz="1200" i="0" u="none" strike="noStrike" cap="none">
                <a:solidFill>
                  <a:schemeClr val="lt1"/>
                </a:solidFill>
              </a:rPr>
              <a:t>(preprocessed)</a:t>
            </a:r>
            <a:endParaRPr sz="1200" i="0" u="none" strike="noStrike" cap="none">
              <a:solidFill>
                <a:schemeClr val="lt1"/>
              </a:solidFill>
            </a:endParaRPr>
          </a:p>
        </p:txBody>
      </p:sp>
      <p:sp>
        <p:nvSpPr>
          <p:cNvPr id="789" name="Google Shape;789;p40"/>
          <p:cNvSpPr txBox="1"/>
          <p:nvPr/>
        </p:nvSpPr>
        <p:spPr>
          <a:xfrm>
            <a:off x="6466080" y="2692780"/>
            <a:ext cx="1893600" cy="871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1"/>
              </a:buClr>
              <a:buSzPts val="1800"/>
              <a:buFont typeface="Maven Pro"/>
              <a:buNone/>
            </a:pPr>
            <a:r>
              <a:rPr lang="en" sz="1200" b="0" i="0" u="none" strike="noStrike" cap="none">
                <a:solidFill>
                  <a:schemeClr val="lt1"/>
                </a:solidFill>
                <a:latin typeface="Maven Pro"/>
                <a:ea typeface="Maven Pro"/>
                <a:cs typeface="Maven Pro"/>
                <a:sym typeface="Maven Pro"/>
              </a:rPr>
              <a:t>Last 20% of the data to validate the performance of extrapolation</a:t>
            </a:r>
            <a:endParaRPr sz="1200" b="0" i="0" u="none" strike="noStrike" cap="none">
              <a:solidFill>
                <a:schemeClr val="lt1"/>
              </a:solidFill>
              <a:latin typeface="Maven Pro"/>
              <a:ea typeface="Maven Pro"/>
              <a:cs typeface="Maven Pro"/>
              <a:sym typeface="Maven Pro"/>
            </a:endParaRPr>
          </a:p>
        </p:txBody>
      </p:sp>
      <p:sp>
        <p:nvSpPr>
          <p:cNvPr id="790" name="Google Shape;790;p40"/>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1"/>
          <p:cNvSpPr txBox="1">
            <a:spLocks noGrp="1"/>
          </p:cNvSpPr>
          <p:nvPr>
            <p:ph type="ctrTitle"/>
          </p:nvPr>
        </p:nvSpPr>
        <p:spPr>
          <a:xfrm>
            <a:off x="292905" y="1323895"/>
            <a:ext cx="3640500" cy="481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Selecting the parameters</a:t>
            </a:r>
            <a:endParaRPr sz="1600"/>
          </a:p>
        </p:txBody>
      </p:sp>
      <p:sp>
        <p:nvSpPr>
          <p:cNvPr id="796" name="Google Shape;796;p41"/>
          <p:cNvSpPr/>
          <p:nvPr/>
        </p:nvSpPr>
        <p:spPr>
          <a:xfrm>
            <a:off x="809969" y="462827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1"/>
          <p:cNvSpPr/>
          <p:nvPr/>
        </p:nvSpPr>
        <p:spPr>
          <a:xfrm>
            <a:off x="8819879" y="457175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sp>
        <p:nvSpPr>
          <p:cNvPr id="799" name="Google Shape;799;p41"/>
          <p:cNvSpPr txBox="1"/>
          <p:nvPr/>
        </p:nvSpPr>
        <p:spPr>
          <a:xfrm>
            <a:off x="292895" y="746095"/>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Validation stage</a:t>
            </a:r>
            <a:endParaRPr sz="2400" b="0" i="0" u="none" strike="noStrike" cap="none">
              <a:solidFill>
                <a:srgbClr val="00B0F0"/>
              </a:solidFill>
              <a:latin typeface="Share Tech"/>
              <a:ea typeface="Share Tech"/>
              <a:cs typeface="Share Tech"/>
              <a:sym typeface="Share Tech"/>
            </a:endParaRPr>
          </a:p>
        </p:txBody>
      </p:sp>
      <p:sp>
        <p:nvSpPr>
          <p:cNvPr id="800" name="Google Shape;800;p41"/>
          <p:cNvSpPr txBox="1"/>
          <p:nvPr/>
        </p:nvSpPr>
        <p:spPr>
          <a:xfrm>
            <a:off x="2987675" y="2739390"/>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200" b="0" i="0" u="none" strike="noStrike" cap="none">
                <a:solidFill>
                  <a:schemeClr val="lt1"/>
                </a:solidFill>
                <a:latin typeface="Maven Pro"/>
                <a:ea typeface="Maven Pro"/>
                <a:cs typeface="Maven Pro"/>
                <a:sym typeface="Maven Pro"/>
              </a:rPr>
              <a:t>NRMSEs for different kernels functions</a:t>
            </a:r>
            <a:endParaRPr sz="1200" b="0" i="0" u="none" strike="noStrike" cap="none">
              <a:solidFill>
                <a:schemeClr val="lt1"/>
              </a:solidFill>
              <a:latin typeface="Maven Pro"/>
              <a:ea typeface="Maven Pro"/>
              <a:cs typeface="Maven Pro"/>
              <a:sym typeface="Maven Pro"/>
            </a:endParaRPr>
          </a:p>
        </p:txBody>
      </p:sp>
      <p:sp>
        <p:nvSpPr>
          <p:cNvPr id="801" name="Google Shape;801;p41"/>
          <p:cNvSpPr txBox="1"/>
          <p:nvPr/>
        </p:nvSpPr>
        <p:spPr>
          <a:xfrm>
            <a:off x="882650" y="3147695"/>
            <a:ext cx="56292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Input dimensions:(time + longitude + </a:t>
            </a:r>
            <a:r>
              <a:rPr lang="en">
                <a:solidFill>
                  <a:schemeClr val="lt1"/>
                </a:solidFill>
                <a:latin typeface="Maven Pro"/>
                <a:ea typeface="Maven Pro"/>
                <a:cs typeface="Maven Pro"/>
                <a:sym typeface="Maven Pro"/>
              </a:rPr>
              <a:t>latitude + </a:t>
            </a:r>
            <a:r>
              <a:rPr lang="en" sz="1400" b="0" i="0" u="none" strike="noStrike" cap="none">
                <a:solidFill>
                  <a:schemeClr val="lt1"/>
                </a:solidFill>
                <a:latin typeface="Maven Pro"/>
                <a:ea typeface="Maven Pro"/>
                <a:cs typeface="Maven Pro"/>
                <a:sym typeface="Maven Pro"/>
              </a:rPr>
              <a:t>...)</a:t>
            </a:r>
            <a:endParaRPr sz="1400" b="0" i="0" u="none" strike="noStrike" cap="none">
              <a:solidFill>
                <a:schemeClr val="lt1"/>
              </a:solidFill>
              <a:latin typeface="Maven Pro"/>
              <a:ea typeface="Maven Pro"/>
              <a:cs typeface="Maven Pro"/>
              <a:sym typeface="Maven Pro"/>
            </a:endParaRPr>
          </a:p>
        </p:txBody>
      </p:sp>
      <p:sp>
        <p:nvSpPr>
          <p:cNvPr id="802" name="Google Shape;802;p41"/>
          <p:cNvSpPr txBox="1"/>
          <p:nvPr/>
        </p:nvSpPr>
        <p:spPr>
          <a:xfrm>
            <a:off x="882650" y="4588510"/>
            <a:ext cx="56292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Moving-mean window width: </a:t>
            </a:r>
            <a:r>
              <a:rPr lang="en">
                <a:solidFill>
                  <a:schemeClr val="lt1"/>
                </a:solidFill>
                <a:latin typeface="Maven Pro"/>
                <a:ea typeface="Maven Pro"/>
                <a:cs typeface="Maven Pro"/>
                <a:sym typeface="Maven Pro"/>
              </a:rPr>
              <a:t>10 minutes</a:t>
            </a:r>
            <a:endParaRPr sz="1400" b="0" i="0" u="none" strike="noStrike" cap="none">
              <a:solidFill>
                <a:schemeClr val="lt1"/>
              </a:solidFill>
              <a:latin typeface="Maven Pro"/>
              <a:ea typeface="Maven Pro"/>
              <a:cs typeface="Maven Pro"/>
              <a:sym typeface="Maven Pro"/>
            </a:endParaRPr>
          </a:p>
        </p:txBody>
      </p:sp>
      <p:sp>
        <p:nvSpPr>
          <p:cNvPr id="803" name="Google Shape;803;p41"/>
          <p:cNvSpPr txBox="1"/>
          <p:nvPr/>
        </p:nvSpPr>
        <p:spPr>
          <a:xfrm>
            <a:off x="2987675" y="4182745"/>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200" b="0" i="0" u="none" strike="noStrike" cap="none">
                <a:solidFill>
                  <a:schemeClr val="lt1"/>
                </a:solidFill>
                <a:latin typeface="Maven Pro"/>
                <a:ea typeface="Maven Pro"/>
                <a:cs typeface="Maven Pro"/>
                <a:sym typeface="Maven Pro"/>
              </a:rPr>
              <a:t>NRMSEs for different </a:t>
            </a:r>
            <a:r>
              <a:rPr lang="en" sz="1200">
                <a:solidFill>
                  <a:schemeClr val="lt1"/>
                </a:solidFill>
                <a:latin typeface="Maven Pro"/>
                <a:ea typeface="Maven Pro"/>
                <a:cs typeface="Maven Pro"/>
                <a:sym typeface="Maven Pro"/>
              </a:rPr>
              <a:t>Input dimensions</a:t>
            </a:r>
            <a:endParaRPr sz="1200" b="0" i="0" u="none" strike="noStrike" cap="none">
              <a:solidFill>
                <a:schemeClr val="lt1"/>
              </a:solidFill>
              <a:latin typeface="Maven Pro"/>
              <a:ea typeface="Maven Pro"/>
              <a:cs typeface="Maven Pro"/>
              <a:sym typeface="Maven Pro"/>
            </a:endParaRPr>
          </a:p>
        </p:txBody>
      </p:sp>
      <p:sp>
        <p:nvSpPr>
          <p:cNvPr id="804" name="Google Shape;804;p41"/>
          <p:cNvSpPr txBox="1"/>
          <p:nvPr/>
        </p:nvSpPr>
        <p:spPr>
          <a:xfrm>
            <a:off x="882650" y="1690370"/>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Kernels functions:</a:t>
            </a:r>
            <a:endParaRPr sz="1400" b="0" i="0" u="none" strike="noStrike" cap="none">
              <a:solidFill>
                <a:schemeClr val="lt1"/>
              </a:solidFill>
              <a:latin typeface="Maven Pro"/>
              <a:ea typeface="Maven Pro"/>
              <a:cs typeface="Maven Pro"/>
              <a:sym typeface="Maven Pro"/>
            </a:endParaRPr>
          </a:p>
        </p:txBody>
      </p:sp>
      <p:graphicFrame>
        <p:nvGraphicFramePr>
          <p:cNvPr id="805" name="Google Shape;805;p41"/>
          <p:cNvGraphicFramePr/>
          <p:nvPr/>
        </p:nvGraphicFramePr>
        <p:xfrm>
          <a:off x="978525" y="2017275"/>
          <a:ext cx="3000000" cy="3000000"/>
        </p:xfrm>
        <a:graphic>
          <a:graphicData uri="http://schemas.openxmlformats.org/drawingml/2006/table">
            <a:tbl>
              <a:tblPr>
                <a:noFill/>
                <a:tableStyleId>{FF2FDE92-4C9B-4F10-8371-2BDA8E4963D2}</a:tableStyleId>
              </a:tblPr>
              <a:tblGrid>
                <a:gridCol w="2479300">
                  <a:extLst>
                    <a:ext uri="{9D8B030D-6E8A-4147-A177-3AD203B41FA5}">
                      <a16:colId xmlns:a16="http://schemas.microsoft.com/office/drawing/2014/main" val="20000"/>
                    </a:ext>
                  </a:extLst>
                </a:gridCol>
                <a:gridCol w="2479300">
                  <a:extLst>
                    <a:ext uri="{9D8B030D-6E8A-4147-A177-3AD203B41FA5}">
                      <a16:colId xmlns:a16="http://schemas.microsoft.com/office/drawing/2014/main" val="20001"/>
                    </a:ext>
                  </a:extLst>
                </a:gridCol>
                <a:gridCol w="2479300">
                  <a:extLst>
                    <a:ext uri="{9D8B030D-6E8A-4147-A177-3AD203B41FA5}">
                      <a16:colId xmlns:a16="http://schemas.microsoft.com/office/drawing/2014/main" val="20002"/>
                    </a:ext>
                  </a:extLst>
                </a:gridCol>
              </a:tblGrid>
              <a:tr h="214000">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exponential</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squared exponential</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matern32</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accent2"/>
                          </a:solidFill>
                        </a:rPr>
                        <a:t>0.1306</a:t>
                      </a:r>
                      <a:endParaRPr sz="1400" u="none" strike="noStrike" cap="none">
                        <a:solidFill>
                          <a:schemeClr val="accent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0.1354</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0.1472</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06" name="Google Shape;806;p41"/>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graphicFrame>
        <p:nvGraphicFramePr>
          <p:cNvPr id="807" name="Google Shape;807;p41"/>
          <p:cNvGraphicFramePr/>
          <p:nvPr/>
        </p:nvGraphicFramePr>
        <p:xfrm>
          <a:off x="978575" y="3524000"/>
          <a:ext cx="3000000" cy="3000000"/>
        </p:xfrm>
        <a:graphic>
          <a:graphicData uri="http://schemas.openxmlformats.org/drawingml/2006/table">
            <a:tbl>
              <a:tblPr>
                <a:noFill/>
                <a:tableStyleId>{FF2FDE92-4C9B-4F10-8371-2BDA8E4963D2}</a:tableStyleId>
              </a:tblPr>
              <a:tblGrid>
                <a:gridCol w="1487575">
                  <a:extLst>
                    <a:ext uri="{9D8B030D-6E8A-4147-A177-3AD203B41FA5}">
                      <a16:colId xmlns:a16="http://schemas.microsoft.com/office/drawing/2014/main" val="20000"/>
                    </a:ext>
                  </a:extLst>
                </a:gridCol>
                <a:gridCol w="1487575">
                  <a:extLst>
                    <a:ext uri="{9D8B030D-6E8A-4147-A177-3AD203B41FA5}">
                      <a16:colId xmlns:a16="http://schemas.microsoft.com/office/drawing/2014/main" val="20001"/>
                    </a:ext>
                  </a:extLst>
                </a:gridCol>
                <a:gridCol w="1487575">
                  <a:extLst>
                    <a:ext uri="{9D8B030D-6E8A-4147-A177-3AD203B41FA5}">
                      <a16:colId xmlns:a16="http://schemas.microsoft.com/office/drawing/2014/main" val="20002"/>
                    </a:ext>
                  </a:extLst>
                </a:gridCol>
                <a:gridCol w="1487575">
                  <a:extLst>
                    <a:ext uri="{9D8B030D-6E8A-4147-A177-3AD203B41FA5}">
                      <a16:colId xmlns:a16="http://schemas.microsoft.com/office/drawing/2014/main" val="20003"/>
                    </a:ext>
                  </a:extLst>
                </a:gridCol>
                <a:gridCol w="1487575">
                  <a:extLst>
                    <a:ext uri="{9D8B030D-6E8A-4147-A177-3AD203B41FA5}">
                      <a16:colId xmlns:a16="http://schemas.microsoft.com/office/drawing/2014/main" val="20004"/>
                    </a:ext>
                  </a:extLst>
                </a:gridCol>
              </a:tblGrid>
              <a:tr h="214000">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humidity</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speed</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temperature</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humidity+speed</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humidity+temp</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accent2"/>
                          </a:solidFill>
                        </a:rPr>
                        <a:t>0.1306</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0.1601</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0.1732</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0.1698</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0.2015</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2"/>
          <p:cNvSpPr/>
          <p:nvPr/>
        </p:nvSpPr>
        <p:spPr>
          <a:xfrm>
            <a:off x="809969" y="462827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2"/>
          <p:cNvSpPr/>
          <p:nvPr/>
        </p:nvSpPr>
        <p:spPr>
          <a:xfrm>
            <a:off x="8819879" y="457175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
        <p:nvSpPr>
          <p:cNvPr id="815" name="Google Shape;815;p42"/>
          <p:cNvSpPr txBox="1"/>
          <p:nvPr/>
        </p:nvSpPr>
        <p:spPr>
          <a:xfrm>
            <a:off x="198970" y="746095"/>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Results</a:t>
            </a:r>
            <a:endParaRPr sz="2400" b="0" i="0" u="none" strike="noStrike" cap="none">
              <a:solidFill>
                <a:srgbClr val="00B0F0"/>
              </a:solidFill>
              <a:latin typeface="Share Tech"/>
              <a:ea typeface="Share Tech"/>
              <a:cs typeface="Share Tech"/>
              <a:sym typeface="Share Tech"/>
            </a:endParaRPr>
          </a:p>
        </p:txBody>
      </p:sp>
      <p:sp>
        <p:nvSpPr>
          <p:cNvPr id="816" name="Google Shape;816;p42"/>
          <p:cNvSpPr txBox="1"/>
          <p:nvPr/>
        </p:nvSpPr>
        <p:spPr>
          <a:xfrm>
            <a:off x="1259205" y="3748405"/>
            <a:ext cx="6201900" cy="822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Noto Sans Symbols"/>
              <a:buNone/>
            </a:pPr>
            <a:r>
              <a:rPr lang="en" sz="1400" b="0" i="0" u="none" strike="noStrike" cap="none">
                <a:solidFill>
                  <a:schemeClr val="lt1"/>
                </a:solidFill>
                <a:latin typeface="Maven Pro"/>
                <a:ea typeface="Maven Pro"/>
                <a:cs typeface="Maven Pro"/>
                <a:sym typeface="Maven Pro"/>
              </a:rPr>
              <a:t>-GPR works pretty well in the first 5 hours when the noise level is low.</a:t>
            </a:r>
            <a:endParaRPr sz="1400" b="0" i="0" u="none" strike="noStrike" cap="none">
              <a:solidFill>
                <a:schemeClr val="lt1"/>
              </a:solidFill>
              <a:latin typeface="Maven Pro"/>
              <a:ea typeface="Maven Pro"/>
              <a:cs typeface="Maven Pro"/>
              <a:sym typeface="Maven Pro"/>
            </a:endParaRPr>
          </a:p>
          <a:p>
            <a:pPr marL="0" marR="0" lvl="0" indent="0" algn="l" rtl="0">
              <a:lnSpc>
                <a:spcPct val="100000"/>
              </a:lnSpc>
              <a:spcBef>
                <a:spcPts val="0"/>
              </a:spcBef>
              <a:spcAft>
                <a:spcPts val="0"/>
              </a:spcAft>
              <a:buClr>
                <a:srgbClr val="000000"/>
              </a:buClr>
              <a:buSzPts val="1800"/>
              <a:buFont typeface="Noto Sans Symbols"/>
              <a:buNone/>
            </a:pPr>
            <a:r>
              <a:rPr lang="en" sz="1400" b="0" i="0" u="none" strike="noStrike" cap="none">
                <a:solidFill>
                  <a:schemeClr val="lt1"/>
                </a:solidFill>
                <a:latin typeface="Maven Pro"/>
                <a:ea typeface="Maven Pro"/>
                <a:cs typeface="Maven Pro"/>
                <a:sym typeface="Maven Pro"/>
              </a:rPr>
              <a:t>-High level noise may prevent GPR from learning the details of the data.</a:t>
            </a:r>
            <a:endParaRPr sz="1400" b="0" i="0" u="none" strike="noStrike" cap="none">
              <a:solidFill>
                <a:schemeClr val="lt1"/>
              </a:solidFill>
              <a:latin typeface="Maven Pro"/>
              <a:ea typeface="Maven Pro"/>
              <a:cs typeface="Maven Pro"/>
              <a:sym typeface="Maven Pro"/>
            </a:endParaRPr>
          </a:p>
          <a:p>
            <a:pPr marL="0" marR="0" lvl="0" indent="0" algn="l" rtl="0">
              <a:lnSpc>
                <a:spcPct val="100000"/>
              </a:lnSpc>
              <a:spcBef>
                <a:spcPts val="0"/>
              </a:spcBef>
              <a:spcAft>
                <a:spcPts val="0"/>
              </a:spcAft>
              <a:buClr>
                <a:srgbClr val="000000"/>
              </a:buClr>
              <a:buSzPts val="1800"/>
              <a:buFont typeface="Noto Sans Symbols"/>
              <a:buNone/>
            </a:pPr>
            <a:r>
              <a:rPr lang="en" sz="1400" b="0" i="0" u="none" strike="noStrike" cap="none">
                <a:solidFill>
                  <a:schemeClr val="lt1"/>
                </a:solidFill>
                <a:latin typeface="Maven Pro"/>
                <a:ea typeface="Maven Pro"/>
                <a:cs typeface="Maven Pro"/>
                <a:sym typeface="Maven Pro"/>
              </a:rPr>
              <a:t>-If the prediction period is long, the accuracy decreases.</a:t>
            </a:r>
            <a:endParaRPr sz="1400" b="0" i="0" u="none" strike="noStrike" cap="none">
              <a:solidFill>
                <a:schemeClr val="lt1"/>
              </a:solidFill>
              <a:latin typeface="Maven Pro"/>
              <a:ea typeface="Maven Pro"/>
              <a:cs typeface="Maven Pro"/>
              <a:sym typeface="Maven Pro"/>
            </a:endParaRPr>
          </a:p>
        </p:txBody>
      </p:sp>
      <p:pic>
        <p:nvPicPr>
          <p:cNvPr id="817" name="Google Shape;817;p42" descr="untitled1"/>
          <p:cNvPicPr preferRelativeResize="0"/>
          <p:nvPr/>
        </p:nvPicPr>
        <p:blipFill rotWithShape="1">
          <a:blip r:embed="rId3">
            <a:alphaModFix/>
          </a:blip>
          <a:srcRect/>
          <a:stretch/>
        </p:blipFill>
        <p:spPr>
          <a:xfrm>
            <a:off x="933445" y="1249650"/>
            <a:ext cx="2526000" cy="1894800"/>
          </a:xfrm>
          <a:prstGeom prst="roundRect">
            <a:avLst>
              <a:gd name="adj" fmla="val 6386"/>
            </a:avLst>
          </a:prstGeom>
          <a:noFill/>
          <a:ln>
            <a:noFill/>
          </a:ln>
        </p:spPr>
      </p:pic>
      <p:pic>
        <p:nvPicPr>
          <p:cNvPr id="818" name="Google Shape;818;p42" descr="untitled2"/>
          <p:cNvPicPr preferRelativeResize="0"/>
          <p:nvPr/>
        </p:nvPicPr>
        <p:blipFill rotWithShape="1">
          <a:blip r:embed="rId4">
            <a:alphaModFix/>
          </a:blip>
          <a:srcRect/>
          <a:stretch/>
        </p:blipFill>
        <p:spPr>
          <a:xfrm>
            <a:off x="3376925" y="1249650"/>
            <a:ext cx="2526031" cy="1894841"/>
          </a:xfrm>
          <a:prstGeom prst="rect">
            <a:avLst/>
          </a:prstGeom>
          <a:noFill/>
          <a:ln>
            <a:noFill/>
          </a:ln>
        </p:spPr>
      </p:pic>
      <p:pic>
        <p:nvPicPr>
          <p:cNvPr id="819" name="Google Shape;819;p42" descr="untitled3"/>
          <p:cNvPicPr preferRelativeResize="0"/>
          <p:nvPr/>
        </p:nvPicPr>
        <p:blipFill rotWithShape="1">
          <a:blip r:embed="rId5">
            <a:alphaModFix/>
          </a:blip>
          <a:srcRect/>
          <a:stretch/>
        </p:blipFill>
        <p:spPr>
          <a:xfrm>
            <a:off x="5821040" y="1249650"/>
            <a:ext cx="2526000" cy="1894800"/>
          </a:xfrm>
          <a:prstGeom prst="roundRect">
            <a:avLst>
              <a:gd name="adj" fmla="val 5483"/>
            </a:avLst>
          </a:prstGeom>
          <a:noFill/>
          <a:ln>
            <a:noFill/>
          </a:ln>
        </p:spPr>
      </p:pic>
      <p:sp>
        <p:nvSpPr>
          <p:cNvPr id="820" name="Google Shape;820;p42"/>
          <p:cNvSpPr txBox="1"/>
          <p:nvPr/>
        </p:nvSpPr>
        <p:spPr>
          <a:xfrm>
            <a:off x="2049775" y="3122265"/>
            <a:ext cx="44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0σ</a:t>
            </a:r>
            <a:endParaRPr sz="1400" b="0" i="0" u="none" strike="noStrike" cap="none">
              <a:solidFill>
                <a:schemeClr val="lt1"/>
              </a:solidFill>
              <a:latin typeface="Arial"/>
              <a:ea typeface="Arial"/>
              <a:cs typeface="Arial"/>
              <a:sym typeface="Arial"/>
            </a:endParaRPr>
          </a:p>
        </p:txBody>
      </p:sp>
      <p:sp>
        <p:nvSpPr>
          <p:cNvPr id="821" name="Google Shape;821;p42"/>
          <p:cNvSpPr txBox="1"/>
          <p:nvPr/>
        </p:nvSpPr>
        <p:spPr>
          <a:xfrm>
            <a:off x="4530085" y="3122265"/>
            <a:ext cx="61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0.5 σ</a:t>
            </a:r>
            <a:endParaRPr sz="1400" b="0" i="0" u="none" strike="noStrike" cap="none">
              <a:solidFill>
                <a:schemeClr val="lt1"/>
              </a:solidFill>
              <a:latin typeface="Arial"/>
              <a:ea typeface="Arial"/>
              <a:cs typeface="Arial"/>
              <a:sym typeface="Arial"/>
            </a:endParaRPr>
          </a:p>
        </p:txBody>
      </p:sp>
      <p:sp>
        <p:nvSpPr>
          <p:cNvPr id="822" name="Google Shape;822;p42"/>
          <p:cNvSpPr txBox="1"/>
          <p:nvPr/>
        </p:nvSpPr>
        <p:spPr>
          <a:xfrm>
            <a:off x="6898000" y="3122265"/>
            <a:ext cx="61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1.0 σ</a:t>
            </a:r>
            <a:endParaRPr sz="1400" b="0" i="0" u="none" strike="noStrike" cap="none">
              <a:solidFill>
                <a:schemeClr val="lt1"/>
              </a:solidFill>
              <a:latin typeface="Arial"/>
              <a:ea typeface="Arial"/>
              <a:cs typeface="Arial"/>
              <a:sym typeface="Arial"/>
            </a:endParaRPr>
          </a:p>
        </p:txBody>
      </p:sp>
      <p:sp>
        <p:nvSpPr>
          <p:cNvPr id="823" name="Google Shape;823;p42"/>
          <p:cNvSpPr txBox="1"/>
          <p:nvPr/>
        </p:nvSpPr>
        <p:spPr>
          <a:xfrm>
            <a:off x="1115695" y="3435985"/>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Observations:</a:t>
            </a:r>
            <a:endParaRPr sz="1400" b="0" i="0" u="none" strike="noStrike" cap="none">
              <a:solidFill>
                <a:schemeClr val="lt1"/>
              </a:solidFill>
              <a:latin typeface="Maven Pro"/>
              <a:ea typeface="Maven Pro"/>
              <a:cs typeface="Maven Pro"/>
              <a:sym typeface="Maven Pro"/>
            </a:endParaRPr>
          </a:p>
        </p:txBody>
      </p:sp>
      <p:sp>
        <p:nvSpPr>
          <p:cNvPr id="824" name="Google Shape;824;p42"/>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Random Forest (RF)</a:t>
            </a:r>
            <a:endParaRPr/>
          </a:p>
        </p:txBody>
      </p:sp>
      <p:sp>
        <p:nvSpPr>
          <p:cNvPr id="830" name="Google Shape;830;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831" name="Google Shape;831;p43"/>
          <p:cNvPicPr preferRelativeResize="0"/>
          <p:nvPr/>
        </p:nvPicPr>
        <p:blipFill>
          <a:blip r:embed="rId3">
            <a:alphaModFix/>
          </a:blip>
          <a:stretch>
            <a:fillRect/>
          </a:stretch>
        </p:blipFill>
        <p:spPr>
          <a:xfrm>
            <a:off x="1550625" y="1337798"/>
            <a:ext cx="2802600" cy="2802600"/>
          </a:xfrm>
          <a:prstGeom prst="roundRect">
            <a:avLst>
              <a:gd name="adj" fmla="val 3838"/>
            </a:avLst>
          </a:prstGeom>
          <a:noFill/>
          <a:ln>
            <a:noFill/>
          </a:ln>
        </p:spPr>
      </p:pic>
      <p:pic>
        <p:nvPicPr>
          <p:cNvPr id="832" name="Google Shape;832;p43"/>
          <p:cNvPicPr preferRelativeResize="0"/>
          <p:nvPr/>
        </p:nvPicPr>
        <p:blipFill>
          <a:blip r:embed="rId4">
            <a:alphaModFix/>
          </a:blip>
          <a:stretch>
            <a:fillRect/>
          </a:stretch>
        </p:blipFill>
        <p:spPr>
          <a:xfrm>
            <a:off x="4667700" y="1337800"/>
            <a:ext cx="2802600" cy="2802600"/>
          </a:xfrm>
          <a:prstGeom prst="roundRect">
            <a:avLst>
              <a:gd name="adj" fmla="val 3751"/>
            </a:avLst>
          </a:prstGeom>
          <a:noFill/>
          <a:ln>
            <a:noFill/>
          </a:ln>
        </p:spPr>
      </p:pic>
      <p:sp>
        <p:nvSpPr>
          <p:cNvPr id="833" name="Google Shape;833;p43"/>
          <p:cNvSpPr txBox="1"/>
          <p:nvPr/>
        </p:nvSpPr>
        <p:spPr>
          <a:xfrm>
            <a:off x="977225" y="4158775"/>
            <a:ext cx="431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1"/>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4"/>
          <p:cNvSpPr txBox="1">
            <a:spLocks noGrp="1"/>
          </p:cNvSpPr>
          <p:nvPr>
            <p:ph type="body" idx="1"/>
          </p:nvPr>
        </p:nvSpPr>
        <p:spPr>
          <a:xfrm>
            <a:off x="618825" y="2337003"/>
            <a:ext cx="3908700" cy="25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Share Tech"/>
                <a:ea typeface="Share Tech"/>
                <a:cs typeface="Share Tech"/>
                <a:sym typeface="Share Tech"/>
              </a:rPr>
              <a:t>Theoretical Advantages compared to </a:t>
            </a:r>
            <a:endParaRPr sz="1800">
              <a:latin typeface="Share Tech"/>
              <a:ea typeface="Share Tech"/>
              <a:cs typeface="Share Tech"/>
              <a:sym typeface="Share Tech"/>
            </a:endParaRPr>
          </a:p>
          <a:p>
            <a:pPr marL="0" lvl="0" indent="0" algn="l" rtl="0">
              <a:spcBef>
                <a:spcPts val="0"/>
              </a:spcBef>
              <a:spcAft>
                <a:spcPts val="0"/>
              </a:spcAft>
              <a:buNone/>
            </a:pPr>
            <a:r>
              <a:rPr lang="en" sz="1800">
                <a:latin typeface="Share Tech"/>
                <a:ea typeface="Share Tech"/>
                <a:cs typeface="Share Tech"/>
                <a:sym typeface="Share Tech"/>
              </a:rPr>
              <a:t>Other non-linear Model: </a:t>
            </a:r>
            <a:endParaRPr sz="1800">
              <a:latin typeface="Share Tech"/>
              <a:ea typeface="Share Tech"/>
              <a:cs typeface="Share Tech"/>
              <a:sym typeface="Share Tech"/>
            </a:endParaRPr>
          </a:p>
          <a:p>
            <a:pPr marL="0" lvl="0" indent="0" algn="l" rtl="0">
              <a:spcBef>
                <a:spcPts val="300"/>
              </a:spcBef>
              <a:spcAft>
                <a:spcPts val="0"/>
              </a:spcAft>
              <a:buNone/>
            </a:pPr>
            <a:endParaRPr sz="1400"/>
          </a:p>
          <a:p>
            <a:pPr marL="241300" lvl="0" indent="-215900" algn="l" rtl="0">
              <a:spcBef>
                <a:spcPts val="300"/>
              </a:spcBef>
              <a:spcAft>
                <a:spcPts val="0"/>
              </a:spcAft>
              <a:buSzPts val="1400"/>
              <a:buChar char="●"/>
            </a:pPr>
            <a:r>
              <a:rPr lang="en" sz="1400"/>
              <a:t>Robustness to overfitting with noisy data.</a:t>
            </a:r>
            <a:endParaRPr sz="1400"/>
          </a:p>
          <a:p>
            <a:pPr marL="241300" lvl="0" indent="-215900" algn="l" rtl="0">
              <a:spcBef>
                <a:spcPts val="300"/>
              </a:spcBef>
              <a:spcAft>
                <a:spcPts val="0"/>
              </a:spcAft>
              <a:buSzPts val="1400"/>
              <a:buChar char="●"/>
            </a:pPr>
            <a:r>
              <a:rPr lang="en" sz="1400"/>
              <a:t>Handle missing value and not need strict data preprocessing.</a:t>
            </a:r>
            <a:endParaRPr sz="1400"/>
          </a:p>
          <a:p>
            <a:pPr marL="241300" lvl="0" indent="-215900" algn="l" rtl="0">
              <a:spcBef>
                <a:spcPts val="300"/>
              </a:spcBef>
              <a:spcAft>
                <a:spcPts val="0"/>
              </a:spcAft>
              <a:buSzPts val="1400"/>
              <a:buChar char="●"/>
            </a:pPr>
            <a:r>
              <a:rPr lang="en" sz="1400"/>
              <a:t>No iteration- faster than boosting/ batched algorithms.</a:t>
            </a:r>
            <a:endParaRPr sz="1400"/>
          </a:p>
        </p:txBody>
      </p:sp>
      <p:sp>
        <p:nvSpPr>
          <p:cNvPr id="839" name="Google Shape;839;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Random Forest (RF)</a:t>
            </a:r>
            <a:endParaRPr/>
          </a:p>
        </p:txBody>
      </p:sp>
      <p:sp>
        <p:nvSpPr>
          <p:cNvPr id="840" name="Google Shape;840;p44"/>
          <p:cNvSpPr txBox="1">
            <a:spLocks noGrp="1"/>
          </p:cNvSpPr>
          <p:nvPr>
            <p:ph type="body" idx="2"/>
          </p:nvPr>
        </p:nvSpPr>
        <p:spPr>
          <a:xfrm>
            <a:off x="4984875" y="2305537"/>
            <a:ext cx="3908700" cy="19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Share Tech"/>
                <a:ea typeface="Share Tech"/>
                <a:cs typeface="Share Tech"/>
                <a:sym typeface="Share Tech"/>
              </a:rPr>
              <a:t>Drawbacks:</a:t>
            </a:r>
            <a:endParaRPr sz="1800">
              <a:latin typeface="Share Tech"/>
              <a:ea typeface="Share Tech"/>
              <a:cs typeface="Share Tech"/>
              <a:sym typeface="Share Tech"/>
            </a:endParaRPr>
          </a:p>
          <a:p>
            <a:pPr marL="0" lvl="0" indent="0" algn="l" rtl="0">
              <a:spcBef>
                <a:spcPts val="0"/>
              </a:spcBef>
              <a:spcAft>
                <a:spcPts val="0"/>
              </a:spcAft>
              <a:buNone/>
            </a:pPr>
            <a:endParaRPr sz="1800">
              <a:latin typeface="Advent Pro Medium"/>
              <a:ea typeface="Advent Pro Medium"/>
              <a:cs typeface="Advent Pro Medium"/>
              <a:sym typeface="Advent Pro Medium"/>
            </a:endParaRPr>
          </a:p>
          <a:p>
            <a:pPr marL="241300" lvl="0" indent="-215900" algn="l" rtl="0">
              <a:spcBef>
                <a:spcPts val="300"/>
              </a:spcBef>
              <a:spcAft>
                <a:spcPts val="0"/>
              </a:spcAft>
              <a:buSzPts val="1400"/>
              <a:buChar char="●"/>
            </a:pPr>
            <a:r>
              <a:rPr lang="en" sz="1400"/>
              <a:t>Complexity for Short-term and Interpolation Problem.</a:t>
            </a:r>
            <a:endParaRPr sz="1400"/>
          </a:p>
          <a:p>
            <a:pPr marL="241300" lvl="0" indent="-215900" algn="l" rtl="0">
              <a:spcBef>
                <a:spcPts val="300"/>
              </a:spcBef>
              <a:spcAft>
                <a:spcPts val="0"/>
              </a:spcAft>
              <a:buSzPts val="1400"/>
              <a:buChar char="●"/>
            </a:pPr>
            <a:r>
              <a:rPr lang="en" sz="1400"/>
              <a:t>Variability in training results across different runs.</a:t>
            </a:r>
            <a:endParaRPr sz="1400"/>
          </a:p>
          <a:p>
            <a:pPr marL="241300" lvl="0" indent="0" algn="l" rtl="0">
              <a:spcBef>
                <a:spcPts val="300"/>
              </a:spcBef>
              <a:spcAft>
                <a:spcPts val="0"/>
              </a:spcAft>
              <a:buNone/>
            </a:pPr>
            <a:endParaRPr sz="1400"/>
          </a:p>
        </p:txBody>
      </p:sp>
      <p:sp>
        <p:nvSpPr>
          <p:cNvPr id="841" name="Google Shape;841;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842" name="Google Shape;842;p44"/>
          <p:cNvPicPr preferRelativeResize="0"/>
          <p:nvPr/>
        </p:nvPicPr>
        <p:blipFill>
          <a:blip r:embed="rId3">
            <a:alphaModFix/>
          </a:blip>
          <a:stretch>
            <a:fillRect/>
          </a:stretch>
        </p:blipFill>
        <p:spPr>
          <a:xfrm>
            <a:off x="657426" y="1019624"/>
            <a:ext cx="4832400" cy="1164000"/>
          </a:xfrm>
          <a:prstGeom prst="roundRect">
            <a:avLst>
              <a:gd name="adj" fmla="val 16667"/>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5"/>
          <p:cNvSpPr/>
          <p:nvPr/>
        </p:nvSpPr>
        <p:spPr>
          <a:xfrm>
            <a:off x="819301" y="2003575"/>
            <a:ext cx="46557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952953" y="2111850"/>
            <a:ext cx="43233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RF Test Result:</a:t>
            </a:r>
            <a:endParaRPr/>
          </a:p>
        </p:txBody>
      </p:sp>
      <p:graphicFrame>
        <p:nvGraphicFramePr>
          <p:cNvPr id="850" name="Google Shape;850;p45"/>
          <p:cNvGraphicFramePr/>
          <p:nvPr/>
        </p:nvGraphicFramePr>
        <p:xfrm>
          <a:off x="758432" y="1207374"/>
          <a:ext cx="3000000" cy="3000000"/>
        </p:xfrm>
        <a:graphic>
          <a:graphicData uri="http://schemas.openxmlformats.org/drawingml/2006/table">
            <a:tbl>
              <a:tblPr>
                <a:noFill/>
                <a:tableStyleId>{FF2FDE92-4C9B-4F10-8371-2BDA8E4963D2}</a:tableStyleId>
              </a:tblPr>
              <a:tblGrid>
                <a:gridCol w="2207925">
                  <a:extLst>
                    <a:ext uri="{9D8B030D-6E8A-4147-A177-3AD203B41FA5}">
                      <a16:colId xmlns:a16="http://schemas.microsoft.com/office/drawing/2014/main" val="20000"/>
                    </a:ext>
                  </a:extLst>
                </a:gridCol>
                <a:gridCol w="1348450">
                  <a:extLst>
                    <a:ext uri="{9D8B030D-6E8A-4147-A177-3AD203B41FA5}">
                      <a16:colId xmlns:a16="http://schemas.microsoft.com/office/drawing/2014/main" val="20001"/>
                    </a:ext>
                  </a:extLst>
                </a:gridCol>
                <a:gridCol w="1023350">
                  <a:extLst>
                    <a:ext uri="{9D8B030D-6E8A-4147-A177-3AD203B41FA5}">
                      <a16:colId xmlns:a16="http://schemas.microsoft.com/office/drawing/2014/main" val="20002"/>
                    </a:ext>
                  </a:extLst>
                </a:gridCol>
              </a:tblGrid>
              <a:tr h="887625">
                <a:tc>
                  <a:txBody>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Dataset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Validation</a:t>
                      </a:r>
                      <a:endParaRPr sz="1800">
                        <a:solidFill>
                          <a:schemeClr val="lt1"/>
                        </a:solidFill>
                        <a:latin typeface="Maven Pro"/>
                        <a:ea typeface="Maven Pro"/>
                        <a:cs typeface="Maven Pro"/>
                        <a:sym typeface="Maven Pro"/>
                      </a:endParaRPr>
                    </a:p>
                    <a:p>
                      <a:pPr marL="0" lvl="0" indent="0" algn="ctr" rtl="0">
                        <a:spcBef>
                          <a:spcPts val="0"/>
                        </a:spcBef>
                        <a:spcAft>
                          <a:spcPts val="0"/>
                        </a:spcAft>
                        <a:buNone/>
                      </a:pPr>
                      <a:r>
                        <a:rPr lang="en" sz="1800">
                          <a:solidFill>
                            <a:schemeClr val="lt1"/>
                          </a:solidFill>
                          <a:latin typeface="Maven Pro"/>
                          <a:ea typeface="Maven Pro"/>
                          <a:cs typeface="Maven Pro"/>
                          <a:sym typeface="Maven Pro"/>
                        </a:rPr>
                        <a:t>error</a:t>
                      </a:r>
                      <a:endParaRPr sz="180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Testing</a:t>
                      </a:r>
                      <a:endParaRPr sz="1800">
                        <a:solidFill>
                          <a:schemeClr val="lt1"/>
                        </a:solidFill>
                        <a:latin typeface="Maven Pro"/>
                        <a:ea typeface="Maven Pro"/>
                        <a:cs typeface="Maven Pro"/>
                        <a:sym typeface="Maven Pro"/>
                      </a:endParaRPr>
                    </a:p>
                    <a:p>
                      <a:pPr marL="0" lvl="0" indent="0" algn="ctr" rtl="0">
                        <a:spcBef>
                          <a:spcPts val="0"/>
                        </a:spcBef>
                        <a:spcAft>
                          <a:spcPts val="0"/>
                        </a:spcAft>
                        <a:buNone/>
                      </a:pPr>
                      <a:r>
                        <a:rPr lang="en" sz="1800">
                          <a:solidFill>
                            <a:schemeClr val="lt1"/>
                          </a:solidFill>
                          <a:latin typeface="Maven Pro"/>
                          <a:ea typeface="Maven Pro"/>
                          <a:cs typeface="Maven Pro"/>
                          <a:sym typeface="Maven Pro"/>
                        </a:rPr>
                        <a:t>error</a:t>
                      </a:r>
                      <a:endParaRPr sz="180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0"/>
                  </a:ext>
                </a:extLst>
              </a:tr>
              <a:tr h="647825">
                <a:tc>
                  <a:txBody>
                    <a:bodyPr/>
                    <a:lstStyle/>
                    <a:p>
                      <a:pPr marL="0" lvl="0" indent="0" algn="ctr" rtl="0">
                        <a:spcBef>
                          <a:spcPts val="0"/>
                        </a:spcBef>
                        <a:spcAft>
                          <a:spcPts val="0"/>
                        </a:spcAft>
                        <a:buNone/>
                      </a:pPr>
                      <a:r>
                        <a:rPr lang="en" sz="2000">
                          <a:solidFill>
                            <a:schemeClr val="accent2"/>
                          </a:solidFill>
                          <a:latin typeface="Share Tech"/>
                          <a:ea typeface="Share Tech"/>
                          <a:cs typeface="Share Tech"/>
                          <a:sym typeface="Share Tech"/>
                        </a:rPr>
                        <a:t>Dataset_1</a:t>
                      </a:r>
                      <a:endParaRPr sz="2000">
                        <a:solidFill>
                          <a:schemeClr val="accent2"/>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0.1562</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0.3418</a:t>
                      </a:r>
                      <a:endParaRPr>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47825">
                <a:tc>
                  <a:txBody>
                    <a:bodyPr/>
                    <a:lstStyle/>
                    <a:p>
                      <a:pPr marL="0" lvl="0" indent="0" algn="ctr" rtl="0">
                        <a:spcBef>
                          <a:spcPts val="0"/>
                        </a:spcBef>
                        <a:spcAft>
                          <a:spcPts val="0"/>
                        </a:spcAft>
                        <a:buNone/>
                      </a:pPr>
                      <a:r>
                        <a:rPr lang="en" sz="2000">
                          <a:solidFill>
                            <a:schemeClr val="accent1"/>
                          </a:solidFill>
                          <a:latin typeface="Share Tech"/>
                          <a:ea typeface="Share Tech"/>
                          <a:cs typeface="Share Tech"/>
                          <a:sym typeface="Share Tech"/>
                        </a:rPr>
                        <a:t>Dataset_2</a:t>
                      </a:r>
                      <a:endParaRPr sz="2000">
                        <a:solidFill>
                          <a:schemeClr val="accent1"/>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0.3196</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0.4032</a:t>
                      </a:r>
                      <a:endParaRPr>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72000">
                <a:tc>
                  <a:txBody>
                    <a:bodyPr/>
                    <a:lstStyle/>
                    <a:p>
                      <a:pPr marL="0" lvl="0" indent="0" algn="ctr" rtl="0">
                        <a:spcBef>
                          <a:spcPts val="0"/>
                        </a:spcBef>
                        <a:spcAft>
                          <a:spcPts val="0"/>
                        </a:spcAft>
                        <a:buNone/>
                      </a:pPr>
                      <a:r>
                        <a:rPr lang="en" sz="2000">
                          <a:solidFill>
                            <a:schemeClr val="accent3"/>
                          </a:solidFill>
                          <a:latin typeface="Share Tech"/>
                          <a:ea typeface="Share Tech"/>
                          <a:cs typeface="Share Tech"/>
                          <a:sym typeface="Share Tech"/>
                        </a:rPr>
                        <a:t>  Dataset_3</a:t>
                      </a:r>
                      <a:endParaRPr sz="2000">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0.2032</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0.3836</a:t>
                      </a:r>
                      <a:endParaRPr>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51" name="Google Shape;85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852" name="Google Shape;852;p45"/>
          <p:cNvSpPr txBox="1"/>
          <p:nvPr/>
        </p:nvSpPr>
        <p:spPr>
          <a:xfrm>
            <a:off x="5954100" y="906375"/>
            <a:ext cx="27855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Observations:</a:t>
            </a:r>
            <a:endParaRPr sz="1800">
              <a:solidFill>
                <a:schemeClr val="lt1"/>
              </a:solidFill>
              <a:latin typeface="Maven Pro"/>
              <a:ea typeface="Maven Pro"/>
              <a:cs typeface="Maven Pro"/>
              <a:sym typeface="Maven Pro"/>
            </a:endParaRPr>
          </a:p>
          <a:p>
            <a:pPr marL="457200" lvl="0" indent="-342900" algn="l" rtl="0">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Strong ability in robustness to noise.</a:t>
            </a:r>
            <a:endParaRPr sz="1800">
              <a:solidFill>
                <a:schemeClr val="lt1"/>
              </a:solidFill>
              <a:latin typeface="Maven Pro"/>
              <a:ea typeface="Maven Pro"/>
              <a:cs typeface="Maven Pro"/>
              <a:sym typeface="Maven Pro"/>
            </a:endParaRPr>
          </a:p>
          <a:p>
            <a:pPr marL="0" lvl="0" indent="0" algn="l" rtl="0">
              <a:spcBef>
                <a:spcPts val="0"/>
              </a:spcBef>
              <a:spcAft>
                <a:spcPts val="0"/>
              </a:spcAft>
              <a:buNone/>
            </a:pPr>
            <a:endParaRPr sz="1800">
              <a:solidFill>
                <a:schemeClr val="lt1"/>
              </a:solidFill>
              <a:latin typeface="Maven Pro"/>
              <a:ea typeface="Maven Pro"/>
              <a:cs typeface="Maven Pro"/>
              <a:sym typeface="Maven Pro"/>
            </a:endParaRPr>
          </a:p>
          <a:p>
            <a:pPr marL="457200" lvl="0" indent="-342900" algn="l" rtl="0">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High difference between validation and training error: RF is still kind of complex.</a:t>
            </a:r>
            <a:endParaRPr sz="1800">
              <a:solidFill>
                <a:schemeClr val="lt1"/>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6"/>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solidFill>
                <a:schemeClr val="accent3"/>
              </a:solidFill>
            </a:endParaRPr>
          </a:p>
        </p:txBody>
      </p:sp>
      <p:sp>
        <p:nvSpPr>
          <p:cNvPr id="858" name="Google Shape;85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550" name="Google Shape;550;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 name="Google Shape;552;p29"/>
          <p:cNvCxnSpPr>
            <a:stCxn id="548"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553" name="Google Shape;553;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554" name="Google Shape;554;p29"/>
          <p:cNvSpPr txBox="1">
            <a:spLocks noGrp="1"/>
          </p:cNvSpPr>
          <p:nvPr>
            <p:ph type="ctrTitle"/>
          </p:nvPr>
        </p:nvSpPr>
        <p:spPr>
          <a:xfrm>
            <a:off x="1570200" y="1992475"/>
            <a:ext cx="35442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864" name="Google Shape;864;p47"/>
          <p:cNvSpPr txBox="1">
            <a:spLocks noGrp="1"/>
          </p:cNvSpPr>
          <p:nvPr>
            <p:ph type="ctrTitle" idx="4294967295"/>
          </p:nvPr>
        </p:nvSpPr>
        <p:spPr>
          <a:xfrm>
            <a:off x="618825" y="411675"/>
            <a:ext cx="4727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865" name="Google Shape;865;p47"/>
          <p:cNvSpPr/>
          <p:nvPr/>
        </p:nvSpPr>
        <p:spPr>
          <a:xfrm>
            <a:off x="794525" y="141762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Problem Statement</a:t>
            </a:r>
            <a:endParaRPr>
              <a:latin typeface="Maven Pro"/>
              <a:ea typeface="Maven Pro"/>
              <a:cs typeface="Maven Pro"/>
              <a:sym typeface="Maven Pro"/>
            </a:endParaRPr>
          </a:p>
        </p:txBody>
      </p:sp>
      <p:sp>
        <p:nvSpPr>
          <p:cNvPr id="866" name="Google Shape;866;p47"/>
          <p:cNvSpPr/>
          <p:nvPr/>
        </p:nvSpPr>
        <p:spPr>
          <a:xfrm>
            <a:off x="3583350" y="141762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Methodology</a:t>
            </a:r>
            <a:endParaRPr>
              <a:latin typeface="Maven Pro"/>
              <a:ea typeface="Maven Pro"/>
              <a:cs typeface="Maven Pro"/>
              <a:sym typeface="Maven Pro"/>
            </a:endParaRPr>
          </a:p>
        </p:txBody>
      </p:sp>
      <p:sp>
        <p:nvSpPr>
          <p:cNvPr id="867" name="Google Shape;867;p47"/>
          <p:cNvSpPr/>
          <p:nvPr/>
        </p:nvSpPr>
        <p:spPr>
          <a:xfrm>
            <a:off x="6372175" y="141762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Results</a:t>
            </a:r>
            <a:endParaRPr>
              <a:latin typeface="Maven Pro"/>
              <a:ea typeface="Maven Pro"/>
              <a:cs typeface="Maven Pro"/>
              <a:sym typeface="Maven Pro"/>
            </a:endParaRPr>
          </a:p>
        </p:txBody>
      </p:sp>
      <p:sp>
        <p:nvSpPr>
          <p:cNvPr id="868" name="Google Shape;868;p47"/>
          <p:cNvSpPr/>
          <p:nvPr/>
        </p:nvSpPr>
        <p:spPr>
          <a:xfrm>
            <a:off x="2188938" y="276647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Discussion</a:t>
            </a:r>
            <a:endParaRPr>
              <a:latin typeface="Maven Pro"/>
              <a:ea typeface="Maven Pro"/>
              <a:cs typeface="Maven Pro"/>
              <a:sym typeface="Maven Pro"/>
            </a:endParaRPr>
          </a:p>
        </p:txBody>
      </p:sp>
      <p:sp>
        <p:nvSpPr>
          <p:cNvPr id="869" name="Google Shape;869;p47"/>
          <p:cNvSpPr/>
          <p:nvPr/>
        </p:nvSpPr>
        <p:spPr>
          <a:xfrm>
            <a:off x="4977763" y="276647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Future Work</a:t>
            </a:r>
            <a:endParaRPr>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6"/>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altLang="zh-CN" dirty="0"/>
              <a:t>hanks!</a:t>
            </a:r>
            <a:br>
              <a:rPr lang="en-US" altLang="zh-CN" dirty="0"/>
            </a:br>
            <a:r>
              <a:rPr lang="en-US" altLang="zh-CN" dirty="0"/>
              <a:t>Q &amp; A</a:t>
            </a:r>
            <a:endParaRPr dirty="0">
              <a:solidFill>
                <a:schemeClr val="accent3"/>
              </a:solidFill>
            </a:endParaRPr>
          </a:p>
        </p:txBody>
      </p:sp>
      <p:sp>
        <p:nvSpPr>
          <p:cNvPr id="858" name="Google Shape;85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1662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0"/>
          <p:cNvSpPr/>
          <p:nvPr/>
        </p:nvSpPr>
        <p:spPr>
          <a:xfrm>
            <a:off x="3376350" y="1119425"/>
            <a:ext cx="2391300" cy="2948400"/>
          </a:xfrm>
          <a:prstGeom prst="roundRect">
            <a:avLst>
              <a:gd name="adj" fmla="val 428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60" name="Google Shape;560;p30"/>
          <p:cNvSpPr txBox="1">
            <a:spLocks noGrp="1"/>
          </p:cNvSpPr>
          <p:nvPr>
            <p:ph type="body" idx="1"/>
          </p:nvPr>
        </p:nvSpPr>
        <p:spPr>
          <a:xfrm>
            <a:off x="3288300" y="4378550"/>
            <a:ext cx="2391300" cy="461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Particles Matters 2.5</a:t>
            </a:r>
            <a:endParaRPr/>
          </a:p>
        </p:txBody>
      </p:sp>
      <p:sp>
        <p:nvSpPr>
          <p:cNvPr id="561" name="Google Shape;561;p30"/>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Motivation</a:t>
            </a:r>
            <a:endParaRPr/>
          </a:p>
        </p:txBody>
      </p:sp>
      <p:sp>
        <p:nvSpPr>
          <p:cNvPr id="562" name="Google Shape;562;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563" name="Google Shape;563;p30"/>
          <p:cNvPicPr preferRelativeResize="0"/>
          <p:nvPr/>
        </p:nvPicPr>
        <p:blipFill>
          <a:blip r:embed="rId3">
            <a:alphaModFix/>
          </a:blip>
          <a:stretch>
            <a:fillRect/>
          </a:stretch>
        </p:blipFill>
        <p:spPr>
          <a:xfrm>
            <a:off x="3426375" y="1537825"/>
            <a:ext cx="2291250" cy="2067844"/>
          </a:xfrm>
          <a:prstGeom prst="rect">
            <a:avLst/>
          </a:prstGeom>
          <a:noFill/>
          <a:ln>
            <a:noFill/>
          </a:ln>
        </p:spPr>
      </p:pic>
      <p:grpSp>
        <p:nvGrpSpPr>
          <p:cNvPr id="564" name="Google Shape;564;p30"/>
          <p:cNvGrpSpPr/>
          <p:nvPr/>
        </p:nvGrpSpPr>
        <p:grpSpPr>
          <a:xfrm>
            <a:off x="3096230" y="986632"/>
            <a:ext cx="2775442" cy="3213988"/>
            <a:chOff x="2501950" y="1507050"/>
            <a:chExt cx="2328586" cy="2696525"/>
          </a:xfrm>
        </p:grpSpPr>
        <p:sp>
          <p:nvSpPr>
            <p:cNvPr id="565" name="Google Shape;565;p30"/>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2656711"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0"/>
          <p:cNvSpPr/>
          <p:nvPr/>
        </p:nvSpPr>
        <p:spPr>
          <a:xfrm>
            <a:off x="25900" y="2342350"/>
            <a:ext cx="3279531" cy="9850"/>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rot="5400000">
            <a:off x="7014925" y="952949"/>
            <a:ext cx="995037" cy="3281365"/>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txBox="1"/>
          <p:nvPr/>
        </p:nvSpPr>
        <p:spPr>
          <a:xfrm>
            <a:off x="3376351" y="3655325"/>
            <a:ext cx="2341200" cy="26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
              <a:t>Figure from https://sdxw.iqilu.com/share/YS0yMS02Nzc3MTk.html</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1"/>
          <p:cNvSpPr/>
          <p:nvPr/>
        </p:nvSpPr>
        <p:spPr>
          <a:xfrm>
            <a:off x="1043600" y="2258750"/>
            <a:ext cx="1881300" cy="188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 name="Google Shape;591;p31"/>
          <p:cNvCxnSpPr>
            <a:stCxn id="590" idx="3"/>
            <a:endCxn id="592" idx="1"/>
          </p:cNvCxnSpPr>
          <p:nvPr/>
        </p:nvCxnSpPr>
        <p:spPr>
          <a:xfrm>
            <a:off x="2924900" y="3199400"/>
            <a:ext cx="3294300" cy="600"/>
          </a:xfrm>
          <a:prstGeom prst="bentConnector3">
            <a:avLst>
              <a:gd name="adj1" fmla="val 49998"/>
            </a:avLst>
          </a:prstGeom>
          <a:noFill/>
          <a:ln w="9525" cap="flat" cmpd="sng">
            <a:solidFill>
              <a:schemeClr val="lt2"/>
            </a:solidFill>
            <a:prstDash val="solid"/>
            <a:round/>
            <a:headEnd type="none" w="med" len="med"/>
            <a:tailEnd type="none" w="med" len="med"/>
          </a:ln>
        </p:spPr>
      </p:cxnSp>
      <p:sp>
        <p:nvSpPr>
          <p:cNvPr id="592" name="Google Shape;592;p31"/>
          <p:cNvSpPr/>
          <p:nvPr/>
        </p:nvSpPr>
        <p:spPr>
          <a:xfrm>
            <a:off x="6219100" y="2258750"/>
            <a:ext cx="1881300" cy="18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sz="3000"/>
          </a:p>
        </p:txBody>
      </p:sp>
      <p:sp>
        <p:nvSpPr>
          <p:cNvPr id="594" name="Google Shape;594;p31"/>
          <p:cNvSpPr txBox="1">
            <a:spLocks noGrp="1"/>
          </p:cNvSpPr>
          <p:nvPr>
            <p:ph type="ctrTitle" idx="2"/>
          </p:nvPr>
        </p:nvSpPr>
        <p:spPr>
          <a:xfrm>
            <a:off x="834350" y="2877350"/>
            <a:ext cx="2299800" cy="79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solidFill>
                  <a:schemeClr val="dk2"/>
                </a:solidFill>
              </a:rPr>
              <a:t>Short Term Prediction</a:t>
            </a:r>
            <a:endParaRPr sz="2700">
              <a:solidFill>
                <a:schemeClr val="dk2"/>
              </a:solidFill>
            </a:endParaRPr>
          </a:p>
        </p:txBody>
      </p:sp>
      <p:sp>
        <p:nvSpPr>
          <p:cNvPr id="595" name="Google Shape;595;p31"/>
          <p:cNvSpPr/>
          <p:nvPr/>
        </p:nvSpPr>
        <p:spPr>
          <a:xfrm>
            <a:off x="3631350" y="2259050"/>
            <a:ext cx="1881300" cy="188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97" name="Google Shape;597;p31"/>
          <p:cNvSpPr txBox="1">
            <a:spLocks noGrp="1"/>
          </p:cNvSpPr>
          <p:nvPr>
            <p:ph type="ctrTitle" idx="2"/>
          </p:nvPr>
        </p:nvSpPr>
        <p:spPr>
          <a:xfrm>
            <a:off x="3422100" y="2877350"/>
            <a:ext cx="2299800" cy="83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solidFill>
                  <a:schemeClr val="dk2"/>
                </a:solidFill>
              </a:rPr>
              <a:t>Long Term </a:t>
            </a:r>
            <a:endParaRPr sz="2700">
              <a:solidFill>
                <a:schemeClr val="dk2"/>
              </a:solidFill>
            </a:endParaRPr>
          </a:p>
          <a:p>
            <a:pPr marL="0" lvl="0" indent="0" algn="ctr" rtl="0">
              <a:spcBef>
                <a:spcPts val="0"/>
              </a:spcBef>
              <a:spcAft>
                <a:spcPts val="0"/>
              </a:spcAft>
              <a:buNone/>
            </a:pPr>
            <a:r>
              <a:rPr lang="en" sz="2700">
                <a:solidFill>
                  <a:schemeClr val="dk2"/>
                </a:solidFill>
              </a:rPr>
              <a:t>Prediction</a:t>
            </a:r>
            <a:endParaRPr sz="2700">
              <a:solidFill>
                <a:schemeClr val="dk2"/>
              </a:solidFill>
            </a:endParaRPr>
          </a:p>
        </p:txBody>
      </p:sp>
      <p:sp>
        <p:nvSpPr>
          <p:cNvPr id="598" name="Google Shape;598;p31"/>
          <p:cNvSpPr txBox="1">
            <a:spLocks noGrp="1"/>
          </p:cNvSpPr>
          <p:nvPr>
            <p:ph type="ctrTitle" idx="2"/>
          </p:nvPr>
        </p:nvSpPr>
        <p:spPr>
          <a:xfrm>
            <a:off x="6009849" y="2877050"/>
            <a:ext cx="22998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2"/>
                </a:solidFill>
              </a:rPr>
              <a:t>Interpolation</a:t>
            </a:r>
            <a:endParaRPr sz="2700">
              <a:solidFill>
                <a:schemeClr val="dk2"/>
              </a:solidFill>
            </a:endParaRPr>
          </a:p>
        </p:txBody>
      </p:sp>
      <p:pic>
        <p:nvPicPr>
          <p:cNvPr id="599" name="Google Shape;599;p31"/>
          <p:cNvPicPr preferRelativeResize="0"/>
          <p:nvPr/>
        </p:nvPicPr>
        <p:blipFill>
          <a:blip r:embed="rId3">
            <a:alphaModFix/>
          </a:blip>
          <a:stretch>
            <a:fillRect/>
          </a:stretch>
        </p:blipFill>
        <p:spPr>
          <a:xfrm>
            <a:off x="3924838" y="676300"/>
            <a:ext cx="1294425" cy="1294425"/>
          </a:xfrm>
          <a:prstGeom prst="rect">
            <a:avLst/>
          </a:prstGeom>
          <a:noFill/>
          <a:ln>
            <a:noFill/>
          </a:ln>
        </p:spPr>
      </p:pic>
      <p:sp>
        <p:nvSpPr>
          <p:cNvPr id="600" name="Google Shape;600;p31"/>
          <p:cNvSpPr txBox="1"/>
          <p:nvPr/>
        </p:nvSpPr>
        <p:spPr>
          <a:xfrm>
            <a:off x="4275507" y="1500668"/>
            <a:ext cx="80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aven Pro"/>
                <a:ea typeface="Maven Pro"/>
                <a:cs typeface="Maven Pro"/>
                <a:sym typeface="Maven Pro"/>
              </a:rPr>
              <a:t>Data</a:t>
            </a:r>
            <a:endParaRPr sz="1500">
              <a:solidFill>
                <a:schemeClr val="dk2"/>
              </a:solidFill>
              <a:latin typeface="Maven Pro"/>
              <a:ea typeface="Maven Pro"/>
              <a:cs typeface="Maven Pro"/>
              <a:sym typeface="Maven Pro"/>
            </a:endParaRPr>
          </a:p>
        </p:txBody>
      </p:sp>
      <p:sp>
        <p:nvSpPr>
          <p:cNvPr id="601" name="Google Shape;601;p31"/>
          <p:cNvSpPr txBox="1"/>
          <p:nvPr/>
        </p:nvSpPr>
        <p:spPr>
          <a:xfrm>
            <a:off x="4286329" y="1240964"/>
            <a:ext cx="80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aven Pro"/>
                <a:ea typeface="Maven Pro"/>
                <a:cs typeface="Maven Pro"/>
                <a:sym typeface="Maven Pro"/>
              </a:rPr>
              <a:t>Data</a:t>
            </a:r>
            <a:endParaRPr sz="1500">
              <a:solidFill>
                <a:schemeClr val="dk2"/>
              </a:solidFill>
              <a:latin typeface="Maven Pro"/>
              <a:ea typeface="Maven Pro"/>
              <a:cs typeface="Maven Pro"/>
              <a:sym typeface="Maven Pro"/>
            </a:endParaRPr>
          </a:p>
        </p:txBody>
      </p:sp>
      <p:sp>
        <p:nvSpPr>
          <p:cNvPr id="602" name="Google Shape;602;p31"/>
          <p:cNvSpPr txBox="1"/>
          <p:nvPr/>
        </p:nvSpPr>
        <p:spPr>
          <a:xfrm>
            <a:off x="4275507" y="959599"/>
            <a:ext cx="80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aven Pro"/>
                <a:ea typeface="Maven Pro"/>
                <a:cs typeface="Maven Pro"/>
                <a:sym typeface="Maven Pro"/>
              </a:rPr>
              <a:t>Data</a:t>
            </a:r>
            <a:endParaRPr sz="1500">
              <a:solidFill>
                <a:schemeClr val="dk2"/>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Challenges</a:t>
            </a:r>
            <a:endParaRPr/>
          </a:p>
        </p:txBody>
      </p:sp>
      <p:sp>
        <p:nvSpPr>
          <p:cNvPr id="608" name="Google Shape;608;p32"/>
          <p:cNvSpPr txBox="1">
            <a:spLocks noGrp="1"/>
          </p:cNvSpPr>
          <p:nvPr>
            <p:ph type="ctrTitle" idx="4294967295"/>
          </p:nvPr>
        </p:nvSpPr>
        <p:spPr>
          <a:xfrm>
            <a:off x="4497750" y="1614525"/>
            <a:ext cx="2040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Handle Missing and Noisy Data</a:t>
            </a:r>
            <a:endParaRPr sz="1800"/>
          </a:p>
        </p:txBody>
      </p:sp>
      <p:sp>
        <p:nvSpPr>
          <p:cNvPr id="609" name="Google Shape;609;p32"/>
          <p:cNvSpPr/>
          <p:nvPr/>
        </p:nvSpPr>
        <p:spPr>
          <a:xfrm>
            <a:off x="5439938" y="133777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txBox="1">
            <a:spLocks noGrp="1"/>
          </p:cNvSpPr>
          <p:nvPr>
            <p:ph type="ctrTitle" idx="4294967295"/>
          </p:nvPr>
        </p:nvSpPr>
        <p:spPr>
          <a:xfrm>
            <a:off x="6437438" y="2395575"/>
            <a:ext cx="20403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Capture Underlying Patterns</a:t>
            </a:r>
            <a:endParaRPr sz="1800"/>
          </a:p>
        </p:txBody>
      </p:sp>
      <p:sp>
        <p:nvSpPr>
          <p:cNvPr id="611" name="Google Shape;611;p32"/>
          <p:cNvSpPr/>
          <p:nvPr/>
        </p:nvSpPr>
        <p:spPr>
          <a:xfrm>
            <a:off x="7379613" y="21924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txBox="1">
            <a:spLocks noGrp="1"/>
          </p:cNvSpPr>
          <p:nvPr>
            <p:ph type="ctrTitle" idx="4294967295"/>
          </p:nvPr>
        </p:nvSpPr>
        <p:spPr>
          <a:xfrm>
            <a:off x="4792350" y="3347700"/>
            <a:ext cx="1451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Parameters Tuning</a:t>
            </a:r>
            <a:endParaRPr sz="1800"/>
          </a:p>
        </p:txBody>
      </p:sp>
      <p:sp>
        <p:nvSpPr>
          <p:cNvPr id="613" name="Google Shape;613;p32"/>
          <p:cNvSpPr/>
          <p:nvPr/>
        </p:nvSpPr>
        <p:spPr>
          <a:xfrm>
            <a:off x="5439938" y="304722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615" name="Google Shape;615;p32"/>
          <p:cNvPicPr preferRelativeResize="0"/>
          <p:nvPr/>
        </p:nvPicPr>
        <p:blipFill>
          <a:blip r:embed="rId3">
            <a:alphaModFix/>
          </a:blip>
          <a:stretch>
            <a:fillRect/>
          </a:stretch>
        </p:blipFill>
        <p:spPr>
          <a:xfrm>
            <a:off x="922350" y="1169925"/>
            <a:ext cx="1178850" cy="1178850"/>
          </a:xfrm>
          <a:prstGeom prst="rect">
            <a:avLst/>
          </a:prstGeom>
          <a:noFill/>
          <a:ln>
            <a:noFill/>
          </a:ln>
        </p:spPr>
      </p:pic>
      <p:pic>
        <p:nvPicPr>
          <p:cNvPr id="616" name="Google Shape;616;p32"/>
          <p:cNvPicPr preferRelativeResize="0"/>
          <p:nvPr/>
        </p:nvPicPr>
        <p:blipFill>
          <a:blip r:embed="rId3">
            <a:alphaModFix/>
          </a:blip>
          <a:stretch>
            <a:fillRect/>
          </a:stretch>
        </p:blipFill>
        <p:spPr>
          <a:xfrm>
            <a:off x="2756638" y="1982325"/>
            <a:ext cx="1178850" cy="1178850"/>
          </a:xfrm>
          <a:prstGeom prst="rect">
            <a:avLst/>
          </a:prstGeom>
          <a:noFill/>
          <a:ln>
            <a:noFill/>
          </a:ln>
        </p:spPr>
      </p:pic>
      <p:pic>
        <p:nvPicPr>
          <p:cNvPr id="617" name="Google Shape;617;p32"/>
          <p:cNvPicPr preferRelativeResize="0"/>
          <p:nvPr/>
        </p:nvPicPr>
        <p:blipFill>
          <a:blip r:embed="rId3">
            <a:alphaModFix/>
          </a:blip>
          <a:stretch>
            <a:fillRect/>
          </a:stretch>
        </p:blipFill>
        <p:spPr>
          <a:xfrm>
            <a:off x="1402700" y="3203600"/>
            <a:ext cx="1178850" cy="1178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3"/>
          <p:cNvSpPr/>
          <p:nvPr/>
        </p:nvSpPr>
        <p:spPr>
          <a:xfrm>
            <a:off x="5782875" y="1868575"/>
            <a:ext cx="1085100" cy="108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24" name="Google Shape;624;p3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3"/>
          <p:cNvCxnSpPr>
            <a:stCxn id="622"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627" name="Google Shape;62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628" name="Google Shape;628;p33"/>
          <p:cNvSpPr txBox="1">
            <a:spLocks noGrp="1"/>
          </p:cNvSpPr>
          <p:nvPr>
            <p:ph type="ctrTitle"/>
          </p:nvPr>
        </p:nvSpPr>
        <p:spPr>
          <a:xfrm>
            <a:off x="1570200" y="1539050"/>
            <a:ext cx="3544200" cy="17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Literature Review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4"/>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Literature applied models</a:t>
            </a:r>
            <a:endParaRPr/>
          </a:p>
        </p:txBody>
      </p:sp>
      <p:sp>
        <p:nvSpPr>
          <p:cNvPr id="634" name="Google Shape;634;p34"/>
          <p:cNvSpPr txBox="1">
            <a:spLocks noGrp="1"/>
          </p:cNvSpPr>
          <p:nvPr>
            <p:ph type="ctrTitle"/>
          </p:nvPr>
        </p:nvSpPr>
        <p:spPr>
          <a:xfrm>
            <a:off x="931219" y="1196025"/>
            <a:ext cx="1615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CNN-RF</a:t>
            </a:r>
            <a:endParaRPr/>
          </a:p>
        </p:txBody>
      </p:sp>
      <p:sp>
        <p:nvSpPr>
          <p:cNvPr id="635" name="Google Shape;635;p34"/>
          <p:cNvSpPr txBox="1">
            <a:spLocks noGrp="1"/>
          </p:cNvSpPr>
          <p:nvPr>
            <p:ph type="subTitle" idx="1"/>
          </p:nvPr>
        </p:nvSpPr>
        <p:spPr>
          <a:xfrm>
            <a:off x="923625" y="1658727"/>
            <a:ext cx="2620500" cy="14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Combines Convolutional Neural Networks with the Random Forest algorithm</a:t>
            </a:r>
            <a:endParaRPr/>
          </a:p>
          <a:p>
            <a:pPr marL="0" lvl="0" indent="0" algn="l" rtl="0">
              <a:spcBef>
                <a:spcPts val="0"/>
              </a:spcBef>
              <a:spcAft>
                <a:spcPts val="0"/>
              </a:spcAft>
              <a:buNone/>
            </a:pPr>
            <a:endParaRPr/>
          </a:p>
        </p:txBody>
      </p:sp>
      <p:sp>
        <p:nvSpPr>
          <p:cNvPr id="636" name="Google Shape;636;p34"/>
          <p:cNvSpPr txBox="1">
            <a:spLocks noGrp="1"/>
          </p:cNvSpPr>
          <p:nvPr>
            <p:ph type="ctrTitle" idx="2"/>
          </p:nvPr>
        </p:nvSpPr>
        <p:spPr>
          <a:xfrm>
            <a:off x="6495150" y="1196025"/>
            <a:ext cx="1692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CLSTM-GPR</a:t>
            </a:r>
            <a:endParaRPr/>
          </a:p>
        </p:txBody>
      </p:sp>
      <p:sp>
        <p:nvSpPr>
          <p:cNvPr id="637" name="Google Shape;637;p34"/>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CNN with long short-term Memory networks. </a:t>
            </a:r>
            <a:endParaRPr/>
          </a:p>
          <a:p>
            <a:pPr marL="0" lvl="0" indent="0" algn="r" rtl="0">
              <a:spcBef>
                <a:spcPts val="0"/>
              </a:spcBef>
              <a:spcAft>
                <a:spcPts val="0"/>
              </a:spcAft>
              <a:buNone/>
            </a:pPr>
            <a:r>
              <a:rPr lang="en"/>
              <a:t>Refined by Gaussian Process Regression </a:t>
            </a:r>
            <a:endParaRPr/>
          </a:p>
          <a:p>
            <a:pPr marL="0" lvl="0" indent="0" algn="r" rtl="0">
              <a:spcBef>
                <a:spcPts val="0"/>
              </a:spcBef>
              <a:spcAft>
                <a:spcPts val="0"/>
              </a:spcAft>
              <a:buNone/>
            </a:pPr>
            <a:endParaRPr/>
          </a:p>
        </p:txBody>
      </p:sp>
      <p:cxnSp>
        <p:nvCxnSpPr>
          <p:cNvPr id="638" name="Google Shape;638;p34"/>
          <p:cNvCxnSpPr>
            <a:stCxn id="634" idx="1"/>
          </p:cNvCxnSpPr>
          <p:nvPr/>
        </p:nvCxnSpPr>
        <p:spPr>
          <a:xfrm>
            <a:off x="931219" y="1484925"/>
            <a:ext cx="1823100" cy="1492500"/>
          </a:xfrm>
          <a:prstGeom prst="bentConnector3">
            <a:avLst>
              <a:gd name="adj1" fmla="val -13062"/>
            </a:avLst>
          </a:prstGeom>
          <a:noFill/>
          <a:ln w="9525" cap="flat" cmpd="sng">
            <a:solidFill>
              <a:schemeClr val="accent2"/>
            </a:solidFill>
            <a:prstDash val="solid"/>
            <a:round/>
            <a:headEnd type="none" w="med" len="med"/>
            <a:tailEnd type="none" w="med" len="med"/>
          </a:ln>
        </p:spPr>
      </p:cxnSp>
      <p:cxnSp>
        <p:nvCxnSpPr>
          <p:cNvPr id="639" name="Google Shape;639;p34"/>
          <p:cNvCxnSpPr/>
          <p:nvPr/>
        </p:nvCxnSpPr>
        <p:spPr>
          <a:xfrm rot="5400000">
            <a:off x="6332550" y="2135400"/>
            <a:ext cx="2563800" cy="1146600"/>
          </a:xfrm>
          <a:prstGeom prst="bentConnector3">
            <a:avLst>
              <a:gd name="adj1" fmla="val 50000"/>
            </a:avLst>
          </a:prstGeom>
          <a:noFill/>
          <a:ln w="9525" cap="flat" cmpd="sng">
            <a:solidFill>
              <a:schemeClr val="accent3"/>
            </a:solidFill>
            <a:prstDash val="solid"/>
            <a:round/>
            <a:headEnd type="none" w="med" len="med"/>
            <a:tailEnd type="none" w="med" len="med"/>
          </a:ln>
        </p:spPr>
      </p:cxnSp>
      <p:sp>
        <p:nvSpPr>
          <p:cNvPr id="640" name="Google Shape;640;p34"/>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643" name="Google Shape;643;p34"/>
          <p:cNvSpPr txBox="1"/>
          <p:nvPr/>
        </p:nvSpPr>
        <p:spPr>
          <a:xfrm>
            <a:off x="662600" y="4535700"/>
            <a:ext cx="462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Maven Pro"/>
                <a:ea typeface="Maven Pro"/>
                <a:cs typeface="Maven Pro"/>
                <a:sym typeface="Maven Pro"/>
              </a:rPr>
              <a:t>PM2. 5 Concentration Prediction Model: A CNN–RF Ensemble Framework. (2023)</a:t>
            </a:r>
            <a:endParaRPr sz="800">
              <a:solidFill>
                <a:schemeClr val="lt1"/>
              </a:solidFill>
              <a:latin typeface="Maven Pro"/>
              <a:ea typeface="Maven Pro"/>
              <a:cs typeface="Maven Pro"/>
              <a:sym typeface="Maven Pro"/>
            </a:endParaRPr>
          </a:p>
          <a:p>
            <a:pPr marL="0" lvl="0" indent="0" algn="l" rtl="0">
              <a:spcBef>
                <a:spcPts val="0"/>
              </a:spcBef>
              <a:spcAft>
                <a:spcPts val="0"/>
              </a:spcAft>
              <a:buNone/>
            </a:pPr>
            <a:r>
              <a:rPr lang="en" sz="800">
                <a:solidFill>
                  <a:schemeClr val="lt1"/>
                </a:solidFill>
                <a:latin typeface="Roboto"/>
                <a:ea typeface="Roboto"/>
                <a:cs typeface="Roboto"/>
                <a:sym typeface="Roboto"/>
              </a:rPr>
              <a:t>Prediction of PM2.5 concentration based on the weighted RF-LSTM model. (2023)</a:t>
            </a:r>
            <a:endParaRPr sz="800">
              <a:solidFill>
                <a:schemeClr val="lt1"/>
              </a:solidFill>
              <a:latin typeface="Roboto"/>
              <a:ea typeface="Roboto"/>
              <a:cs typeface="Roboto"/>
              <a:sym typeface="Roboto"/>
            </a:endParaRPr>
          </a:p>
          <a:p>
            <a:pPr marL="0" lvl="0" indent="0" algn="l" rtl="0">
              <a:spcBef>
                <a:spcPts val="0"/>
              </a:spcBef>
              <a:spcAft>
                <a:spcPts val="0"/>
              </a:spcAft>
              <a:buNone/>
            </a:pPr>
            <a:r>
              <a:rPr lang="en" sz="800">
                <a:solidFill>
                  <a:schemeClr val="lt1"/>
                </a:solidFill>
                <a:latin typeface="Roboto"/>
                <a:ea typeface="Roboto"/>
                <a:cs typeface="Roboto"/>
                <a:sym typeface="Roboto"/>
              </a:rPr>
              <a:t>Machine learning and deep learning-driven methods for predicting PM2.5. (2022)</a:t>
            </a:r>
            <a:endParaRPr sz="800">
              <a:solidFill>
                <a:schemeClr val="lt1"/>
              </a:solidFill>
              <a:latin typeface="Roboto"/>
              <a:ea typeface="Roboto"/>
              <a:cs typeface="Roboto"/>
              <a:sym typeface="Roboto"/>
            </a:endParaRPr>
          </a:p>
        </p:txBody>
      </p:sp>
      <p:pic>
        <p:nvPicPr>
          <p:cNvPr id="644" name="Google Shape;644;p34"/>
          <p:cNvPicPr preferRelativeResize="0"/>
          <p:nvPr/>
        </p:nvPicPr>
        <p:blipFill>
          <a:blip r:embed="rId3">
            <a:alphaModFix/>
          </a:blip>
          <a:stretch>
            <a:fillRect/>
          </a:stretch>
        </p:blipFill>
        <p:spPr>
          <a:xfrm>
            <a:off x="4747999" y="2721175"/>
            <a:ext cx="3655200" cy="1811400"/>
          </a:xfrm>
          <a:prstGeom prst="roundRect">
            <a:avLst>
              <a:gd name="adj" fmla="val 5539"/>
            </a:avLst>
          </a:prstGeom>
          <a:noFill/>
          <a:ln>
            <a:noFill/>
          </a:ln>
        </p:spPr>
      </p:pic>
      <p:pic>
        <p:nvPicPr>
          <p:cNvPr id="645" name="Google Shape;645;p34"/>
          <p:cNvPicPr preferRelativeResize="0"/>
          <p:nvPr/>
        </p:nvPicPr>
        <p:blipFill>
          <a:blip r:embed="rId4">
            <a:alphaModFix/>
          </a:blip>
          <a:stretch>
            <a:fillRect/>
          </a:stretch>
        </p:blipFill>
        <p:spPr>
          <a:xfrm>
            <a:off x="787400" y="2695480"/>
            <a:ext cx="3516900" cy="626100"/>
          </a:xfrm>
          <a:prstGeom prst="roundRect">
            <a:avLst>
              <a:gd name="adj" fmla="val 11659"/>
            </a:avLst>
          </a:prstGeom>
          <a:noFill/>
          <a:ln>
            <a:noFill/>
          </a:ln>
        </p:spPr>
      </p:pic>
      <p:pic>
        <p:nvPicPr>
          <p:cNvPr id="646" name="Google Shape;646;p34"/>
          <p:cNvPicPr preferRelativeResize="0"/>
          <p:nvPr/>
        </p:nvPicPr>
        <p:blipFill>
          <a:blip r:embed="rId5">
            <a:alphaModFix/>
          </a:blip>
          <a:stretch>
            <a:fillRect/>
          </a:stretch>
        </p:blipFill>
        <p:spPr>
          <a:xfrm>
            <a:off x="787400" y="3366100"/>
            <a:ext cx="3516900" cy="1169700"/>
          </a:xfrm>
          <a:prstGeom prst="roundRect">
            <a:avLst>
              <a:gd name="adj" fmla="val 8030"/>
            </a:avLst>
          </a:prstGeom>
          <a:noFill/>
          <a:ln>
            <a:noFill/>
          </a:ln>
        </p:spPr>
      </p:pic>
      <p:sp>
        <p:nvSpPr>
          <p:cNvPr id="647" name="Google Shape;647;p34"/>
          <p:cNvSpPr txBox="1"/>
          <p:nvPr/>
        </p:nvSpPr>
        <p:spPr>
          <a:xfrm>
            <a:off x="4688625" y="4535700"/>
            <a:ext cx="399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Maven Pro"/>
                <a:ea typeface="Maven Pro"/>
                <a:cs typeface="Maven Pro"/>
                <a:sym typeface="Maven Pro"/>
              </a:rPr>
              <a:t>A hybrid CLSTM-GPR model for forecasting particulate matter (PM2. 5). (2023)</a:t>
            </a:r>
            <a:endParaRPr sz="800">
              <a:solidFill>
                <a:schemeClr val="lt1"/>
              </a:solidFill>
              <a:latin typeface="Maven Pro"/>
              <a:ea typeface="Maven Pro"/>
              <a:cs typeface="Maven Pro"/>
              <a:sym typeface="Maven Pro"/>
            </a:endParaRPr>
          </a:p>
          <a:p>
            <a:pPr marL="0" lvl="0" indent="0" algn="l" rtl="0">
              <a:spcBef>
                <a:spcPts val="0"/>
              </a:spcBef>
              <a:spcAft>
                <a:spcPts val="0"/>
              </a:spcAft>
              <a:buNone/>
            </a:pPr>
            <a:r>
              <a:rPr lang="en" sz="800">
                <a:solidFill>
                  <a:schemeClr val="lt1"/>
                </a:solidFill>
                <a:latin typeface="Roboto"/>
                <a:ea typeface="Roboto"/>
                <a:cs typeface="Roboto"/>
                <a:sym typeface="Roboto"/>
              </a:rPr>
              <a:t>Prediction of PM2.5 concentrations using soft computing techniques for the megacity Delhi, India (2022)</a:t>
            </a:r>
            <a:endParaRPr sz="800">
              <a:solidFill>
                <a:schemeClr val="lt1"/>
              </a:solidFill>
              <a:latin typeface="Roboto"/>
              <a:ea typeface="Roboto"/>
              <a:cs typeface="Roboto"/>
              <a:sym typeface="Roboto"/>
            </a:endParaRPr>
          </a:p>
          <a:p>
            <a:pPr marL="0" lvl="0" indent="0" algn="l" rtl="0">
              <a:spcBef>
                <a:spcPts val="0"/>
              </a:spcBef>
              <a:spcAft>
                <a:spcPts val="0"/>
              </a:spcAft>
              <a:buNone/>
            </a:pPr>
            <a:endParaRPr sz="8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5"/>
          <p:cNvSpPr/>
          <p:nvPr/>
        </p:nvSpPr>
        <p:spPr>
          <a:xfrm>
            <a:off x="5782875" y="1868575"/>
            <a:ext cx="1085100"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654" name="Google Shape;654;p3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5"/>
          <p:cNvCxnSpPr>
            <a:stCxn id="652"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657" name="Google Shape;65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658" name="Google Shape;658;p35"/>
          <p:cNvSpPr txBox="1">
            <a:spLocks noGrp="1"/>
          </p:cNvSpPr>
          <p:nvPr>
            <p:ph type="ctrTitle"/>
          </p:nvPr>
        </p:nvSpPr>
        <p:spPr>
          <a:xfrm>
            <a:off x="1570200" y="1539050"/>
            <a:ext cx="3544200" cy="17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6"/>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Description</a:t>
            </a:r>
            <a:endParaRPr/>
          </a:p>
        </p:txBody>
      </p:sp>
      <p:sp>
        <p:nvSpPr>
          <p:cNvPr id="664" name="Google Shape;66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665" name="Google Shape;665;p36"/>
          <p:cNvCxnSpPr>
            <a:stCxn id="666" idx="3"/>
          </p:cNvCxnSpPr>
          <p:nvPr/>
        </p:nvCxnSpPr>
        <p:spPr>
          <a:xfrm>
            <a:off x="2924900" y="1968426"/>
            <a:ext cx="3294300" cy="600"/>
          </a:xfrm>
          <a:prstGeom prst="bentConnector3">
            <a:avLst>
              <a:gd name="adj1" fmla="val 50000"/>
            </a:avLst>
          </a:prstGeom>
          <a:noFill/>
          <a:ln w="9525" cap="flat" cmpd="sng">
            <a:solidFill>
              <a:srgbClr val="FFD6E1"/>
            </a:solidFill>
            <a:prstDash val="solid"/>
            <a:round/>
            <a:headEnd type="none" w="med" len="med"/>
            <a:tailEnd type="none" w="med" len="med"/>
          </a:ln>
        </p:spPr>
      </p:cxnSp>
      <p:grpSp>
        <p:nvGrpSpPr>
          <p:cNvPr id="667" name="Google Shape;667;p36"/>
          <p:cNvGrpSpPr/>
          <p:nvPr/>
        </p:nvGrpSpPr>
        <p:grpSpPr>
          <a:xfrm>
            <a:off x="834350" y="1679526"/>
            <a:ext cx="7475300" cy="577892"/>
            <a:chOff x="834350" y="1163376"/>
            <a:chExt cx="7475300" cy="577892"/>
          </a:xfrm>
        </p:grpSpPr>
        <p:sp>
          <p:nvSpPr>
            <p:cNvPr id="668" name="Google Shape;668;p36"/>
            <p:cNvSpPr/>
            <p:nvPr/>
          </p:nvSpPr>
          <p:spPr>
            <a:xfrm>
              <a:off x="6219100" y="1163376"/>
              <a:ext cx="1881300" cy="57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043600" y="1163376"/>
              <a:ext cx="1881300" cy="577800"/>
            </a:xfrm>
            <a:prstGeom prst="rect">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p:nvPr/>
          </p:nvSpPr>
          <p:spPr>
            <a:xfrm>
              <a:off x="834350" y="1284806"/>
              <a:ext cx="22998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2845"/>
                  </a:solidFill>
                  <a:latin typeface="Share Tech"/>
                  <a:ea typeface="Share Tech"/>
                  <a:cs typeface="Share Tech"/>
                  <a:sym typeface="Share Tech"/>
                </a:rPr>
                <a:t>Short Term Prediction</a:t>
              </a:r>
              <a:endParaRPr sz="1600">
                <a:solidFill>
                  <a:srgbClr val="002845"/>
                </a:solidFill>
                <a:latin typeface="Share Tech"/>
                <a:ea typeface="Share Tech"/>
                <a:cs typeface="Share Tech"/>
                <a:sym typeface="Share Tech"/>
              </a:endParaRPr>
            </a:p>
          </p:txBody>
        </p:sp>
        <p:sp>
          <p:nvSpPr>
            <p:cNvPr id="670" name="Google Shape;670;p36"/>
            <p:cNvSpPr/>
            <p:nvPr/>
          </p:nvSpPr>
          <p:spPr>
            <a:xfrm>
              <a:off x="3631350" y="1163468"/>
              <a:ext cx="1881300" cy="577800"/>
            </a:xfrm>
            <a:prstGeom prst="rect">
              <a:avLst/>
            </a:pr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txBox="1"/>
            <p:nvPr/>
          </p:nvSpPr>
          <p:spPr>
            <a:xfrm>
              <a:off x="3422100" y="1284806"/>
              <a:ext cx="22998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2845"/>
                  </a:solidFill>
                  <a:latin typeface="Share Tech"/>
                  <a:ea typeface="Share Tech"/>
                  <a:cs typeface="Share Tech"/>
                  <a:sym typeface="Share Tech"/>
                </a:rPr>
                <a:t>Long Term </a:t>
              </a:r>
              <a:endParaRPr sz="1600">
                <a:solidFill>
                  <a:srgbClr val="002845"/>
                </a:solidFill>
                <a:latin typeface="Share Tech"/>
                <a:ea typeface="Share Tech"/>
                <a:cs typeface="Share Tech"/>
                <a:sym typeface="Share Tech"/>
              </a:endParaRPr>
            </a:p>
            <a:p>
              <a:pPr marL="0" lvl="0" indent="0" algn="ctr" rtl="0">
                <a:spcBef>
                  <a:spcPts val="0"/>
                </a:spcBef>
                <a:spcAft>
                  <a:spcPts val="0"/>
                </a:spcAft>
                <a:buNone/>
              </a:pPr>
              <a:r>
                <a:rPr lang="en" sz="1600">
                  <a:solidFill>
                    <a:srgbClr val="002845"/>
                  </a:solidFill>
                  <a:latin typeface="Share Tech"/>
                  <a:ea typeface="Share Tech"/>
                  <a:cs typeface="Share Tech"/>
                  <a:sym typeface="Share Tech"/>
                </a:rPr>
                <a:t>Prediction</a:t>
              </a:r>
              <a:endParaRPr sz="1600">
                <a:solidFill>
                  <a:srgbClr val="002845"/>
                </a:solidFill>
                <a:latin typeface="Share Tech"/>
                <a:ea typeface="Share Tech"/>
                <a:cs typeface="Share Tech"/>
                <a:sym typeface="Share Tech"/>
              </a:endParaRPr>
            </a:p>
          </p:txBody>
        </p:sp>
        <p:sp>
          <p:nvSpPr>
            <p:cNvPr id="672" name="Google Shape;672;p36"/>
            <p:cNvSpPr txBox="1"/>
            <p:nvPr/>
          </p:nvSpPr>
          <p:spPr>
            <a:xfrm>
              <a:off x="6009850" y="1284650"/>
              <a:ext cx="22998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2845"/>
                  </a:solidFill>
                  <a:latin typeface="Share Tech"/>
                  <a:ea typeface="Share Tech"/>
                  <a:cs typeface="Share Tech"/>
                  <a:sym typeface="Share Tech"/>
                </a:rPr>
                <a:t>Interpolation</a:t>
              </a:r>
              <a:endParaRPr sz="1600">
                <a:solidFill>
                  <a:srgbClr val="002845"/>
                </a:solidFill>
                <a:latin typeface="Share Tech"/>
                <a:ea typeface="Share Tech"/>
                <a:cs typeface="Share Tech"/>
                <a:sym typeface="Share Tech"/>
              </a:endParaRPr>
            </a:p>
          </p:txBody>
        </p:sp>
      </p:grpSp>
      <p:graphicFrame>
        <p:nvGraphicFramePr>
          <p:cNvPr id="673" name="Google Shape;673;p36"/>
          <p:cNvGraphicFramePr/>
          <p:nvPr/>
        </p:nvGraphicFramePr>
        <p:xfrm>
          <a:off x="333950" y="2947475"/>
          <a:ext cx="3000000" cy="3000000"/>
        </p:xfrm>
        <a:graphic>
          <a:graphicData uri="http://schemas.openxmlformats.org/drawingml/2006/table">
            <a:tbl>
              <a:tblPr>
                <a:noFill/>
                <a:tableStyleId>{FF2FDE92-4C9B-4F10-8371-2BDA8E4963D2}</a:tableStyleId>
              </a:tblPr>
              <a:tblGrid>
                <a:gridCol w="1118800">
                  <a:extLst>
                    <a:ext uri="{9D8B030D-6E8A-4147-A177-3AD203B41FA5}">
                      <a16:colId xmlns:a16="http://schemas.microsoft.com/office/drawing/2014/main" val="20000"/>
                    </a:ext>
                  </a:extLst>
                </a:gridCol>
                <a:gridCol w="1118800">
                  <a:extLst>
                    <a:ext uri="{9D8B030D-6E8A-4147-A177-3AD203B41FA5}">
                      <a16:colId xmlns:a16="http://schemas.microsoft.com/office/drawing/2014/main" val="20001"/>
                    </a:ext>
                  </a:extLst>
                </a:gridCol>
                <a:gridCol w="1118800">
                  <a:extLst>
                    <a:ext uri="{9D8B030D-6E8A-4147-A177-3AD203B41FA5}">
                      <a16:colId xmlns:a16="http://schemas.microsoft.com/office/drawing/2014/main" val="20002"/>
                    </a:ext>
                  </a:extLst>
                </a:gridCol>
                <a:gridCol w="1118800">
                  <a:extLst>
                    <a:ext uri="{9D8B030D-6E8A-4147-A177-3AD203B41FA5}">
                      <a16:colId xmlns:a16="http://schemas.microsoft.com/office/drawing/2014/main" val="20003"/>
                    </a:ext>
                  </a:extLst>
                </a:gridCol>
                <a:gridCol w="1118800">
                  <a:extLst>
                    <a:ext uri="{9D8B030D-6E8A-4147-A177-3AD203B41FA5}">
                      <a16:colId xmlns:a16="http://schemas.microsoft.com/office/drawing/2014/main" val="20004"/>
                    </a:ext>
                  </a:extLst>
                </a:gridCol>
                <a:gridCol w="1118800">
                  <a:extLst>
                    <a:ext uri="{9D8B030D-6E8A-4147-A177-3AD203B41FA5}">
                      <a16:colId xmlns:a16="http://schemas.microsoft.com/office/drawing/2014/main" val="20005"/>
                    </a:ext>
                  </a:extLst>
                </a:gridCol>
              </a:tblGrid>
              <a:tr h="214000">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time</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hmd</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spd</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tmp</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lat</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lon</a:t>
                      </a:r>
                      <a:endParaRPr>
                        <a:solidFill>
                          <a:schemeClr val="lt1"/>
                        </a:solidFill>
                        <a:latin typeface="Share Tech"/>
                        <a:ea typeface="Share Tech"/>
                        <a:cs typeface="Share Tech"/>
                        <a:sym typeface="Share Tech"/>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rgbClr val="9FA0A4"/>
                          </a:solidFill>
                        </a:rPr>
                        <a:t>'2018-10-11 18:00:01'</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36.80</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0.2300</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30.60</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23.05</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113.1</a:t>
                      </a:r>
                      <a:endParaRPr>
                        <a:solidFill>
                          <a:srgbClr val="9FA0A4"/>
                        </a:solidFill>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674" name="Google Shape;674;p36"/>
          <p:cNvGraphicFramePr/>
          <p:nvPr/>
        </p:nvGraphicFramePr>
        <p:xfrm>
          <a:off x="7719475" y="2958238"/>
          <a:ext cx="3000000" cy="3000000"/>
        </p:xfrm>
        <a:graphic>
          <a:graphicData uri="http://schemas.openxmlformats.org/drawingml/2006/table">
            <a:tbl>
              <a:tblPr>
                <a:noFill/>
                <a:tableStyleId>{FF2FDE92-4C9B-4F10-8371-2BDA8E4963D2}</a:tableStyleId>
              </a:tblPr>
              <a:tblGrid>
                <a:gridCol w="1118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pm2d5</a:t>
                      </a:r>
                      <a:endParaRPr>
                        <a:solidFill>
                          <a:schemeClr val="lt1"/>
                        </a:solidFill>
                        <a:latin typeface="Share Tech"/>
                        <a:ea typeface="Share Tech"/>
                        <a:cs typeface="Share Tech"/>
                        <a:sym typeface="Share Tech"/>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88000">
                <a:tc>
                  <a:txBody>
                    <a:bodyPr/>
                    <a:lstStyle/>
                    <a:p>
                      <a:pPr marL="0" lvl="0" indent="0" algn="ctr" rtl="0">
                        <a:spcBef>
                          <a:spcPts val="0"/>
                        </a:spcBef>
                        <a:spcAft>
                          <a:spcPts val="0"/>
                        </a:spcAft>
                        <a:buNone/>
                      </a:pPr>
                      <a:r>
                        <a:rPr lang="en">
                          <a:solidFill>
                            <a:srgbClr val="9FA0A4"/>
                          </a:solidFill>
                        </a:rPr>
                        <a:t>24.09</a:t>
                      </a:r>
                      <a:endParaRPr>
                        <a:solidFill>
                          <a:srgbClr val="9FA0A4"/>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75" name="Google Shape;675;p36"/>
          <p:cNvSpPr/>
          <p:nvPr/>
        </p:nvSpPr>
        <p:spPr>
          <a:xfrm>
            <a:off x="7212857" y="3288350"/>
            <a:ext cx="340500" cy="324000"/>
          </a:xfrm>
          <a:prstGeom prst="rightArrow">
            <a:avLst>
              <a:gd name="adj1" fmla="val 50000"/>
              <a:gd name="adj2" fmla="val 50000"/>
            </a:avLst>
          </a:prstGeom>
          <a:solidFill>
            <a:srgbClr val="9E9E9E">
              <a:alpha val="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1377</Words>
  <Application>Microsoft Office PowerPoint</Application>
  <PresentationFormat>On-screen Show (16:9)</PresentationFormat>
  <Paragraphs>200</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Share Tech</vt:lpstr>
      <vt:lpstr>Roboto</vt:lpstr>
      <vt:lpstr>Fira Sans Extra Condensed Medium</vt:lpstr>
      <vt:lpstr>Advent Pro SemiBold</vt:lpstr>
      <vt:lpstr>Nunito Light</vt:lpstr>
      <vt:lpstr>Maven Pro</vt:lpstr>
      <vt:lpstr>Advent Pro Medium</vt:lpstr>
      <vt:lpstr>Fira Sans Condensed Medium</vt:lpstr>
      <vt:lpstr>Noto Sans Symbols</vt:lpstr>
      <vt:lpstr>Data Science Consulting by Slidesgo</vt:lpstr>
      <vt:lpstr>Prediction Model for PM 2.5</vt:lpstr>
      <vt:lpstr>01</vt:lpstr>
      <vt:lpstr>Motivation</vt:lpstr>
      <vt:lpstr>Problem Statement</vt:lpstr>
      <vt:lpstr>Challenges</vt:lpstr>
      <vt:lpstr>02</vt:lpstr>
      <vt:lpstr>Literature applied models</vt:lpstr>
      <vt:lpstr>03</vt:lpstr>
      <vt:lpstr>Data Description</vt:lpstr>
      <vt:lpstr>Data Pre-processing</vt:lpstr>
      <vt:lpstr>Model 1: Gaussian Process Regression (GPR) </vt:lpstr>
      <vt:lpstr>TRAINING ENVIRONMENT</vt:lpstr>
      <vt:lpstr>Training dataset</vt:lpstr>
      <vt:lpstr>Selecting the parameters</vt:lpstr>
      <vt:lpstr>Model 1: Gaussian Process Regression (GPR) </vt:lpstr>
      <vt:lpstr>Model 2: Random Forest (RF)</vt:lpstr>
      <vt:lpstr>Model 2: Random Forest (RF)</vt:lpstr>
      <vt:lpstr>Model 2 RF Test Result:</vt:lpstr>
      <vt:lpstr>Conclusion</vt:lpstr>
      <vt:lpstr>Conclusion</vt:lpstr>
      <vt:lpstr>Thanks!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Model for PM 2.5</dc:title>
  <dc:creator>Haocheng Fan</dc:creator>
  <cp:lastModifiedBy>Haocheng Fan</cp:lastModifiedBy>
  <cp:revision>1</cp:revision>
  <dcterms:modified xsi:type="dcterms:W3CDTF">2023-12-05T07:10:00Z</dcterms:modified>
</cp:coreProperties>
</file>